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256" r:id="rId2"/>
    <p:sldId id="257" r:id="rId3"/>
    <p:sldId id="258" r:id="rId4"/>
    <p:sldId id="259" r:id="rId5"/>
    <p:sldId id="260" r:id="rId6"/>
    <p:sldId id="261" r:id="rId7"/>
    <p:sldId id="279" r:id="rId8"/>
    <p:sldId id="281" r:id="rId9"/>
    <p:sldId id="293" r:id="rId10"/>
    <p:sldId id="263" r:id="rId11"/>
    <p:sldId id="264" r:id="rId12"/>
    <p:sldId id="265" r:id="rId13"/>
    <p:sldId id="292" r:id="rId14"/>
    <p:sldId id="266" r:id="rId15"/>
    <p:sldId id="267" r:id="rId16"/>
    <p:sldId id="268" r:id="rId17"/>
    <p:sldId id="294" r:id="rId18"/>
    <p:sldId id="270" r:id="rId19"/>
    <p:sldId id="295" r:id="rId20"/>
    <p:sldId id="275" r:id="rId21"/>
    <p:sldId id="271" r:id="rId22"/>
    <p:sldId id="282" r:id="rId23"/>
    <p:sldId id="283" r:id="rId24"/>
    <p:sldId id="284" r:id="rId25"/>
    <p:sldId id="285" r:id="rId26"/>
    <p:sldId id="287" r:id="rId27"/>
    <p:sldId id="286" r:id="rId28"/>
    <p:sldId id="288" r:id="rId29"/>
    <p:sldId id="289" r:id="rId30"/>
    <p:sldId id="290" r:id="rId31"/>
    <p:sldId id="291" r:id="rId32"/>
    <p:sldId id="278" r:id="rId33"/>
    <p:sldId id="272" r:id="rId34"/>
    <p:sldId id="276" r:id="rId35"/>
    <p:sldId id="296" r:id="rId36"/>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961" autoAdjust="0"/>
  </p:normalViewPr>
  <p:slideViewPr>
    <p:cSldViewPr snapToGrid="0" snapToObjects="1">
      <p:cViewPr>
        <p:scale>
          <a:sx n="70" d="100"/>
          <a:sy n="70" d="100"/>
        </p:scale>
        <p:origin x="-2104" y="-3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Tabelle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Tabelle1!$B$1</c:f>
              <c:strCache>
                <c:ptCount val="1"/>
                <c:pt idx="0">
                  <c:v>Spalte1</c:v>
                </c:pt>
              </c:strCache>
            </c:strRef>
          </c:tx>
          <c:dPt>
            <c:idx val="1"/>
            <c:bubble3D val="0"/>
            <c:explosion val="18"/>
          </c:dPt>
          <c:dLbls>
            <c:delete val="1"/>
          </c:dLbls>
          <c:cat>
            <c:strRef>
              <c:f>Tabelle1!$A$2:$A$5</c:f>
              <c:strCache>
                <c:ptCount val="2"/>
                <c:pt idx="0">
                  <c:v>Pausen, Mitschüler, Lehrerwechsel, Arbeitsformen, Organisation des Lernens, Kommunikation,…</c:v>
                </c:pt>
                <c:pt idx="1">
                  <c:v>Schulstoff</c:v>
                </c:pt>
              </c:strCache>
            </c:strRef>
          </c:cat>
          <c:val>
            <c:numRef>
              <c:f>Tabelle1!$B$2:$B$5</c:f>
              <c:numCache>
                <c:formatCode>General</c:formatCode>
                <c:ptCount val="4"/>
                <c:pt idx="0">
                  <c:v>80.0</c:v>
                </c:pt>
                <c:pt idx="1">
                  <c:v>20.0</c:v>
                </c:pt>
              </c:numCache>
            </c:numRef>
          </c:val>
        </c:ser>
        <c:dLbls>
          <c:showLegendKey val="0"/>
          <c:showVal val="1"/>
          <c:showCatName val="0"/>
          <c:showSerName val="0"/>
          <c:showPercent val="0"/>
          <c:showBubbleSize val="0"/>
          <c:showLeaderLines val="1"/>
        </c:dLbls>
      </c:pie3DChart>
    </c:plotArea>
    <c:legend>
      <c:legendPos val="r"/>
      <c:legendEntry>
        <c:idx val="0"/>
        <c:txPr>
          <a:bodyPr/>
          <a:lstStyle/>
          <a:p>
            <a:pPr>
              <a:defRPr sz="2000"/>
            </a:pPr>
            <a:endParaRPr lang="de-DE"/>
          </a:p>
        </c:txPr>
      </c:legendEntry>
      <c:legendEntry>
        <c:idx val="1"/>
        <c:txPr>
          <a:bodyPr/>
          <a:lstStyle/>
          <a:p>
            <a:pPr>
              <a:defRPr sz="2000"/>
            </a:pPr>
            <a:endParaRPr lang="de-DE"/>
          </a:p>
        </c:txPr>
      </c:legendEntry>
      <c:layout>
        <c:manualLayout>
          <c:xMode val="edge"/>
          <c:yMode val="edge"/>
          <c:x val="0.672421988918052"/>
          <c:y val="0.0"/>
          <c:w val="0.322948381452319"/>
          <c:h val="1.0"/>
        </c:manualLayout>
      </c:layout>
      <c:overlay val="0"/>
      <c:txPr>
        <a:bodyPr/>
        <a:lstStyle/>
        <a:p>
          <a:pPr>
            <a:defRPr sz="2400"/>
          </a:pPr>
          <a:endParaRPr lang="de-DE"/>
        </a:p>
      </c:txPr>
    </c:legend>
    <c:plotVisOnly val="1"/>
    <c:dispBlanksAs val="zero"/>
    <c:showDLblsOverMax val="0"/>
  </c:chart>
  <c:txPr>
    <a:bodyPr/>
    <a:lstStyle/>
    <a:p>
      <a:pPr>
        <a:defRPr sz="1800"/>
      </a:pPr>
      <a:endParaRPr lang="de-DE"/>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BA4522-3A30-47C7-9BA3-BC7725A8798A}"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de-DE"/>
        </a:p>
      </dgm:t>
    </dgm:pt>
    <dgm:pt modelId="{8A5DA984-9EF0-4CE4-83D0-79A2C024C5E3}">
      <dgm:prSet phldrT="[Text]" custT="1"/>
      <dgm:spPr>
        <a:solidFill>
          <a:srgbClr val="FE300E"/>
        </a:solidFill>
      </dgm:spPr>
      <dgm:t>
        <a:bodyPr/>
        <a:lstStyle/>
        <a:p>
          <a:r>
            <a:rPr lang="de-DE" sz="2400" dirty="0" smtClean="0">
              <a:solidFill>
                <a:schemeClr val="tx1"/>
              </a:solidFill>
            </a:rPr>
            <a:t>1. Klassen-zimmer</a:t>
          </a:r>
          <a:endParaRPr lang="de-DE" sz="2400" dirty="0">
            <a:solidFill>
              <a:schemeClr val="tx1"/>
            </a:solidFill>
          </a:endParaRPr>
        </a:p>
      </dgm:t>
    </dgm:pt>
    <dgm:pt modelId="{228A4796-8F0D-4857-80BA-C7A259B92E85}" type="parTrans" cxnId="{1E6E2E8C-3EE9-4703-9681-83DF0C915C99}">
      <dgm:prSet/>
      <dgm:spPr/>
      <dgm:t>
        <a:bodyPr/>
        <a:lstStyle/>
        <a:p>
          <a:endParaRPr lang="de-DE" sz="2400">
            <a:solidFill>
              <a:schemeClr val="tx1"/>
            </a:solidFill>
          </a:endParaRPr>
        </a:p>
      </dgm:t>
    </dgm:pt>
    <dgm:pt modelId="{8584277B-A898-4468-82E6-9945FDB4A002}" type="sibTrans" cxnId="{1E6E2E8C-3EE9-4703-9681-83DF0C915C99}">
      <dgm:prSet/>
      <dgm:spPr/>
      <dgm:t>
        <a:bodyPr/>
        <a:lstStyle/>
        <a:p>
          <a:endParaRPr lang="de-DE" sz="2400">
            <a:solidFill>
              <a:schemeClr val="tx1"/>
            </a:solidFill>
          </a:endParaRPr>
        </a:p>
      </dgm:t>
    </dgm:pt>
    <dgm:pt modelId="{F862246A-A455-4257-8683-99F53126D846}">
      <dgm:prSet phldrT="[Text]" custT="1"/>
      <dgm:spPr>
        <a:solidFill>
          <a:srgbClr val="FFFF00"/>
        </a:solidFill>
      </dgm:spPr>
      <dgm:t>
        <a:bodyPr/>
        <a:lstStyle/>
        <a:p>
          <a:r>
            <a:rPr lang="de-DE" sz="2400" dirty="0" smtClean="0">
              <a:solidFill>
                <a:schemeClr val="tx1"/>
              </a:solidFill>
            </a:rPr>
            <a:t>2. Mitschüler</a:t>
          </a:r>
          <a:endParaRPr lang="de-DE" sz="2400" dirty="0">
            <a:solidFill>
              <a:schemeClr val="tx1"/>
            </a:solidFill>
          </a:endParaRPr>
        </a:p>
      </dgm:t>
    </dgm:pt>
    <dgm:pt modelId="{5EBF3A32-0E5D-42BF-8F77-C21E83869690}" type="parTrans" cxnId="{C19086E3-BA5B-452F-B26F-DE59E56DF0C2}">
      <dgm:prSet/>
      <dgm:spPr/>
      <dgm:t>
        <a:bodyPr/>
        <a:lstStyle/>
        <a:p>
          <a:endParaRPr lang="de-DE" sz="2400">
            <a:solidFill>
              <a:schemeClr val="tx1"/>
            </a:solidFill>
          </a:endParaRPr>
        </a:p>
      </dgm:t>
    </dgm:pt>
    <dgm:pt modelId="{25AD3A6E-8A95-4C35-BFAA-95C75950DD17}" type="sibTrans" cxnId="{C19086E3-BA5B-452F-B26F-DE59E56DF0C2}">
      <dgm:prSet/>
      <dgm:spPr/>
      <dgm:t>
        <a:bodyPr/>
        <a:lstStyle/>
        <a:p>
          <a:endParaRPr lang="de-DE" sz="2400">
            <a:solidFill>
              <a:schemeClr val="tx1"/>
            </a:solidFill>
          </a:endParaRPr>
        </a:p>
      </dgm:t>
    </dgm:pt>
    <dgm:pt modelId="{BE821BCC-1635-4EE5-ABCC-BCB8AB6CCB65}">
      <dgm:prSet phldrT="[Text]" custT="1"/>
      <dgm:spPr>
        <a:solidFill>
          <a:srgbClr val="FBC911"/>
        </a:solidFill>
      </dgm:spPr>
      <dgm:t>
        <a:bodyPr/>
        <a:lstStyle/>
        <a:p>
          <a:r>
            <a:rPr lang="de-DE" sz="2400" dirty="0" smtClean="0">
              <a:solidFill>
                <a:schemeClr val="tx1"/>
              </a:solidFill>
            </a:rPr>
            <a:t>5. Unterricht </a:t>
          </a:r>
          <a:endParaRPr lang="de-DE" sz="2400" dirty="0">
            <a:solidFill>
              <a:schemeClr val="tx1"/>
            </a:solidFill>
          </a:endParaRPr>
        </a:p>
      </dgm:t>
    </dgm:pt>
    <dgm:pt modelId="{BBFFF7BA-CD38-4EB0-A494-CE9B5B606B0B}" type="parTrans" cxnId="{08801DFE-E822-412C-AB8B-2F54E69B64E8}">
      <dgm:prSet/>
      <dgm:spPr/>
      <dgm:t>
        <a:bodyPr/>
        <a:lstStyle/>
        <a:p>
          <a:endParaRPr lang="de-DE" sz="2400">
            <a:solidFill>
              <a:schemeClr val="tx1"/>
            </a:solidFill>
          </a:endParaRPr>
        </a:p>
      </dgm:t>
    </dgm:pt>
    <dgm:pt modelId="{D50E2972-58FA-42D0-9AAD-ECFCAEC76027}" type="sibTrans" cxnId="{08801DFE-E822-412C-AB8B-2F54E69B64E8}">
      <dgm:prSet/>
      <dgm:spPr/>
      <dgm:t>
        <a:bodyPr/>
        <a:lstStyle/>
        <a:p>
          <a:endParaRPr lang="de-DE" sz="2400">
            <a:solidFill>
              <a:schemeClr val="tx1"/>
            </a:solidFill>
          </a:endParaRPr>
        </a:p>
      </dgm:t>
    </dgm:pt>
    <dgm:pt modelId="{CEE98924-9072-4521-B0AC-988207415320}">
      <dgm:prSet phldrT="[Text]" custT="1"/>
      <dgm:spPr>
        <a:solidFill>
          <a:srgbClr val="FE640E"/>
        </a:solidFill>
      </dgm:spPr>
      <dgm:t>
        <a:bodyPr/>
        <a:lstStyle/>
        <a:p>
          <a:r>
            <a:rPr lang="de-DE" sz="2400" dirty="0" smtClean="0">
              <a:solidFill>
                <a:schemeClr val="tx1"/>
              </a:solidFill>
            </a:rPr>
            <a:t>3. Pausen</a:t>
          </a:r>
          <a:endParaRPr lang="de-DE" sz="2400" dirty="0">
            <a:solidFill>
              <a:schemeClr val="tx1"/>
            </a:solidFill>
          </a:endParaRPr>
        </a:p>
      </dgm:t>
    </dgm:pt>
    <dgm:pt modelId="{DE240E86-C8C6-4415-B488-97CAED19B061}" type="parTrans" cxnId="{63F09810-F1F1-4DFD-BB17-AD2998A633E3}">
      <dgm:prSet/>
      <dgm:spPr/>
      <dgm:t>
        <a:bodyPr/>
        <a:lstStyle/>
        <a:p>
          <a:endParaRPr lang="de-DE" sz="2400">
            <a:solidFill>
              <a:schemeClr val="tx1"/>
            </a:solidFill>
          </a:endParaRPr>
        </a:p>
      </dgm:t>
    </dgm:pt>
    <dgm:pt modelId="{66E008B1-BD11-4391-BCCC-AD16CB5E20A9}" type="sibTrans" cxnId="{63F09810-F1F1-4DFD-BB17-AD2998A633E3}">
      <dgm:prSet/>
      <dgm:spPr/>
      <dgm:t>
        <a:bodyPr/>
        <a:lstStyle/>
        <a:p>
          <a:endParaRPr lang="de-DE" sz="2400">
            <a:solidFill>
              <a:schemeClr val="tx1"/>
            </a:solidFill>
          </a:endParaRPr>
        </a:p>
      </dgm:t>
    </dgm:pt>
    <dgm:pt modelId="{B1C06BE1-28A9-4A88-B8D5-71BA38C134AC}">
      <dgm:prSet phldrT="[Text]" custT="1"/>
      <dgm:spPr>
        <a:solidFill>
          <a:srgbClr val="FDDB0F"/>
        </a:solidFill>
      </dgm:spPr>
      <dgm:t>
        <a:bodyPr/>
        <a:lstStyle/>
        <a:p>
          <a:r>
            <a:rPr lang="de-DE" sz="2400" dirty="0" smtClean="0">
              <a:solidFill>
                <a:schemeClr val="tx1"/>
              </a:solidFill>
            </a:rPr>
            <a:t>4. Außerunterrichtliche Veranstaltungen</a:t>
          </a:r>
          <a:endParaRPr lang="de-DE" sz="2400" dirty="0">
            <a:solidFill>
              <a:schemeClr val="tx1"/>
            </a:solidFill>
          </a:endParaRPr>
        </a:p>
      </dgm:t>
    </dgm:pt>
    <dgm:pt modelId="{CFF0E9B1-3B70-4A69-AAFF-0806908BC8F1}" type="parTrans" cxnId="{5160F65C-4599-451E-8CEE-3070F084A0F2}">
      <dgm:prSet/>
      <dgm:spPr/>
      <dgm:t>
        <a:bodyPr/>
        <a:lstStyle/>
        <a:p>
          <a:endParaRPr lang="de-DE" sz="2400">
            <a:solidFill>
              <a:schemeClr val="tx1"/>
            </a:solidFill>
          </a:endParaRPr>
        </a:p>
      </dgm:t>
    </dgm:pt>
    <dgm:pt modelId="{286AF5CD-ECD3-4760-8868-5BF1F9EE2036}" type="sibTrans" cxnId="{5160F65C-4599-451E-8CEE-3070F084A0F2}">
      <dgm:prSet/>
      <dgm:spPr/>
      <dgm:t>
        <a:bodyPr/>
        <a:lstStyle/>
        <a:p>
          <a:endParaRPr lang="de-DE" sz="2400">
            <a:solidFill>
              <a:schemeClr val="tx1"/>
            </a:solidFill>
          </a:endParaRPr>
        </a:p>
      </dgm:t>
    </dgm:pt>
    <dgm:pt modelId="{EB36A8C3-FB20-4D6C-BF2B-DA8844887829}">
      <dgm:prSet custT="1"/>
      <dgm:spPr>
        <a:solidFill>
          <a:srgbClr val="FFC000"/>
        </a:solidFill>
      </dgm:spPr>
      <dgm:t>
        <a:bodyPr/>
        <a:lstStyle/>
        <a:p>
          <a:r>
            <a:rPr lang="de-DE" sz="2400" dirty="0" smtClean="0">
              <a:solidFill>
                <a:schemeClr val="tx1"/>
              </a:solidFill>
            </a:rPr>
            <a:t>6. Leistungs-</a:t>
          </a:r>
          <a:r>
            <a:rPr lang="de-DE" sz="2400" dirty="0" err="1" smtClean="0">
              <a:solidFill>
                <a:schemeClr val="tx1"/>
              </a:solidFill>
            </a:rPr>
            <a:t>messung</a:t>
          </a:r>
          <a:r>
            <a:rPr lang="de-DE" sz="2400" dirty="0" smtClean="0">
              <a:solidFill>
                <a:schemeClr val="tx1"/>
              </a:solidFill>
            </a:rPr>
            <a:t> </a:t>
          </a:r>
          <a:endParaRPr lang="de-DE" sz="2400" dirty="0">
            <a:solidFill>
              <a:schemeClr val="tx1"/>
            </a:solidFill>
          </a:endParaRPr>
        </a:p>
      </dgm:t>
    </dgm:pt>
    <dgm:pt modelId="{52840DC4-4192-4D46-87A7-494BD9119FDB}" type="parTrans" cxnId="{9A7AA719-72EA-4A36-8637-1945EEA0255D}">
      <dgm:prSet/>
      <dgm:spPr/>
      <dgm:t>
        <a:bodyPr/>
        <a:lstStyle/>
        <a:p>
          <a:endParaRPr lang="de-DE" sz="2400">
            <a:solidFill>
              <a:schemeClr val="tx1"/>
            </a:solidFill>
          </a:endParaRPr>
        </a:p>
      </dgm:t>
    </dgm:pt>
    <dgm:pt modelId="{3DAB5323-8ADC-4E45-AD81-2C524B15C049}" type="sibTrans" cxnId="{9A7AA719-72EA-4A36-8637-1945EEA0255D}">
      <dgm:prSet/>
      <dgm:spPr/>
      <dgm:t>
        <a:bodyPr/>
        <a:lstStyle/>
        <a:p>
          <a:endParaRPr lang="de-DE" sz="2400">
            <a:solidFill>
              <a:schemeClr val="tx1"/>
            </a:solidFill>
          </a:endParaRPr>
        </a:p>
      </dgm:t>
    </dgm:pt>
    <dgm:pt modelId="{FEB3C30F-1F8F-485A-A8C6-68984EB2DFAF}" type="pres">
      <dgm:prSet presAssocID="{0BBA4522-3A30-47C7-9BA3-BC7725A8798A}" presName="cycle" presStyleCnt="0">
        <dgm:presLayoutVars>
          <dgm:dir/>
          <dgm:resizeHandles val="exact"/>
        </dgm:presLayoutVars>
      </dgm:prSet>
      <dgm:spPr/>
      <dgm:t>
        <a:bodyPr/>
        <a:lstStyle/>
        <a:p>
          <a:endParaRPr lang="de-DE"/>
        </a:p>
      </dgm:t>
    </dgm:pt>
    <dgm:pt modelId="{0D276D5F-4745-492A-891E-90DE012EFA66}" type="pres">
      <dgm:prSet presAssocID="{8A5DA984-9EF0-4CE4-83D0-79A2C024C5E3}" presName="node" presStyleLbl="node1" presStyleIdx="0" presStyleCnt="6" custScaleX="153767" custScaleY="161536" custRadScaleRad="88794" custRadScaleInc="-45995">
        <dgm:presLayoutVars>
          <dgm:bulletEnabled val="1"/>
        </dgm:presLayoutVars>
      </dgm:prSet>
      <dgm:spPr/>
      <dgm:t>
        <a:bodyPr/>
        <a:lstStyle/>
        <a:p>
          <a:endParaRPr lang="de-DE"/>
        </a:p>
      </dgm:t>
    </dgm:pt>
    <dgm:pt modelId="{77B1AB8D-91E0-4059-9961-067FAF0B614E}" type="pres">
      <dgm:prSet presAssocID="{8A5DA984-9EF0-4CE4-83D0-79A2C024C5E3}" presName="spNode" presStyleCnt="0"/>
      <dgm:spPr/>
    </dgm:pt>
    <dgm:pt modelId="{0A580B9F-1295-416D-BA30-E361BDCAAB0F}" type="pres">
      <dgm:prSet presAssocID="{8584277B-A898-4468-82E6-9945FDB4A002}" presName="sibTrans" presStyleLbl="sibTrans1D1" presStyleIdx="0" presStyleCnt="6"/>
      <dgm:spPr/>
      <dgm:t>
        <a:bodyPr/>
        <a:lstStyle/>
        <a:p>
          <a:endParaRPr lang="de-DE"/>
        </a:p>
      </dgm:t>
    </dgm:pt>
    <dgm:pt modelId="{1B030F5D-A4E1-40D8-9FC4-16ED7F4D7A11}" type="pres">
      <dgm:prSet presAssocID="{EB36A8C3-FB20-4D6C-BF2B-DA8844887829}" presName="node" presStyleLbl="node1" presStyleIdx="1" presStyleCnt="6" custScaleX="176085" custScaleY="204408">
        <dgm:presLayoutVars>
          <dgm:bulletEnabled val="1"/>
        </dgm:presLayoutVars>
      </dgm:prSet>
      <dgm:spPr/>
      <dgm:t>
        <a:bodyPr/>
        <a:lstStyle/>
        <a:p>
          <a:endParaRPr lang="de-DE"/>
        </a:p>
      </dgm:t>
    </dgm:pt>
    <dgm:pt modelId="{7195CDF9-AE4B-49C4-8158-549D3CFCF3FD}" type="pres">
      <dgm:prSet presAssocID="{EB36A8C3-FB20-4D6C-BF2B-DA8844887829}" presName="spNode" presStyleCnt="0"/>
      <dgm:spPr/>
    </dgm:pt>
    <dgm:pt modelId="{35638C43-B138-4650-9579-17044FA39936}" type="pres">
      <dgm:prSet presAssocID="{3DAB5323-8ADC-4E45-AD81-2C524B15C049}" presName="sibTrans" presStyleLbl="sibTrans1D1" presStyleIdx="1" presStyleCnt="6"/>
      <dgm:spPr/>
      <dgm:t>
        <a:bodyPr/>
        <a:lstStyle/>
        <a:p>
          <a:endParaRPr lang="de-DE"/>
        </a:p>
      </dgm:t>
    </dgm:pt>
    <dgm:pt modelId="{BC0C550E-A164-4991-A91A-509DAE4ED794}" type="pres">
      <dgm:prSet presAssocID="{F862246A-A455-4257-8683-99F53126D846}" presName="node" presStyleLbl="node1" presStyleIdx="2" presStyleCnt="6" custScaleX="201429" custScaleY="185359" custRadScaleRad="99135" custRadScaleInc="-4814">
        <dgm:presLayoutVars>
          <dgm:bulletEnabled val="1"/>
        </dgm:presLayoutVars>
      </dgm:prSet>
      <dgm:spPr/>
      <dgm:t>
        <a:bodyPr/>
        <a:lstStyle/>
        <a:p>
          <a:endParaRPr lang="de-DE"/>
        </a:p>
      </dgm:t>
    </dgm:pt>
    <dgm:pt modelId="{324422B0-2EBB-4D9D-9E23-E725B8567DDA}" type="pres">
      <dgm:prSet presAssocID="{F862246A-A455-4257-8683-99F53126D846}" presName="spNode" presStyleCnt="0"/>
      <dgm:spPr/>
    </dgm:pt>
    <dgm:pt modelId="{6B90A360-860E-4B89-AE2F-FD488B373A3D}" type="pres">
      <dgm:prSet presAssocID="{25AD3A6E-8A95-4C35-BFAA-95C75950DD17}" presName="sibTrans" presStyleLbl="sibTrans1D1" presStyleIdx="2" presStyleCnt="6"/>
      <dgm:spPr/>
      <dgm:t>
        <a:bodyPr/>
        <a:lstStyle/>
        <a:p>
          <a:endParaRPr lang="de-DE"/>
        </a:p>
      </dgm:t>
    </dgm:pt>
    <dgm:pt modelId="{DCC7110F-EF98-4F7F-A97E-59DFA3DBBC78}" type="pres">
      <dgm:prSet presAssocID="{BE821BCC-1635-4EE5-ABCC-BCB8AB6CCB65}" presName="node" presStyleLbl="node1" presStyleIdx="3" presStyleCnt="6" custScaleX="193067" custScaleY="155790">
        <dgm:presLayoutVars>
          <dgm:bulletEnabled val="1"/>
        </dgm:presLayoutVars>
      </dgm:prSet>
      <dgm:spPr/>
      <dgm:t>
        <a:bodyPr/>
        <a:lstStyle/>
        <a:p>
          <a:endParaRPr lang="de-DE"/>
        </a:p>
      </dgm:t>
    </dgm:pt>
    <dgm:pt modelId="{34A39959-8780-4DD5-9583-F1B337EBA3DB}" type="pres">
      <dgm:prSet presAssocID="{BE821BCC-1635-4EE5-ABCC-BCB8AB6CCB65}" presName="spNode" presStyleCnt="0"/>
      <dgm:spPr/>
    </dgm:pt>
    <dgm:pt modelId="{1A322CA6-1D27-4167-B33A-D0534C894EE2}" type="pres">
      <dgm:prSet presAssocID="{D50E2972-58FA-42D0-9AAD-ECFCAEC76027}" presName="sibTrans" presStyleLbl="sibTrans1D1" presStyleIdx="3" presStyleCnt="6"/>
      <dgm:spPr/>
      <dgm:t>
        <a:bodyPr/>
        <a:lstStyle/>
        <a:p>
          <a:endParaRPr lang="de-DE"/>
        </a:p>
      </dgm:t>
    </dgm:pt>
    <dgm:pt modelId="{5E868DA8-033E-453B-89CF-7AF2E8390A2A}" type="pres">
      <dgm:prSet presAssocID="{CEE98924-9072-4521-B0AC-988207415320}" presName="node" presStyleLbl="node1" presStyleIdx="4" presStyleCnt="6" custScaleX="183447" custScaleY="202732" custRadScaleRad="122686" custRadScaleInc="29747">
        <dgm:presLayoutVars>
          <dgm:bulletEnabled val="1"/>
        </dgm:presLayoutVars>
      </dgm:prSet>
      <dgm:spPr/>
      <dgm:t>
        <a:bodyPr/>
        <a:lstStyle/>
        <a:p>
          <a:endParaRPr lang="de-DE"/>
        </a:p>
      </dgm:t>
    </dgm:pt>
    <dgm:pt modelId="{D37511F2-AEA8-40F7-B05D-25B6F2271B2F}" type="pres">
      <dgm:prSet presAssocID="{CEE98924-9072-4521-B0AC-988207415320}" presName="spNode" presStyleCnt="0"/>
      <dgm:spPr/>
    </dgm:pt>
    <dgm:pt modelId="{A257EA1E-C126-4EB5-9447-7D7D0F0A3F9D}" type="pres">
      <dgm:prSet presAssocID="{66E008B1-BD11-4391-BCCC-AD16CB5E20A9}" presName="sibTrans" presStyleLbl="sibTrans1D1" presStyleIdx="4" presStyleCnt="6"/>
      <dgm:spPr/>
      <dgm:t>
        <a:bodyPr/>
        <a:lstStyle/>
        <a:p>
          <a:endParaRPr lang="de-DE"/>
        </a:p>
      </dgm:t>
    </dgm:pt>
    <dgm:pt modelId="{44EBC1C7-8E22-482F-B7D9-BC984EE08070}" type="pres">
      <dgm:prSet presAssocID="{B1C06BE1-28A9-4A88-B8D5-71BA38C134AC}" presName="node" presStyleLbl="node1" presStyleIdx="5" presStyleCnt="6" custScaleX="279523" custScaleY="141316" custRadScaleRad="127361" custRadScaleInc="-76060">
        <dgm:presLayoutVars>
          <dgm:bulletEnabled val="1"/>
        </dgm:presLayoutVars>
      </dgm:prSet>
      <dgm:spPr/>
      <dgm:t>
        <a:bodyPr/>
        <a:lstStyle/>
        <a:p>
          <a:endParaRPr lang="de-DE"/>
        </a:p>
      </dgm:t>
    </dgm:pt>
    <dgm:pt modelId="{C7EA3250-4E45-49A4-A3F0-27218D2563FA}" type="pres">
      <dgm:prSet presAssocID="{B1C06BE1-28A9-4A88-B8D5-71BA38C134AC}" presName="spNode" presStyleCnt="0"/>
      <dgm:spPr/>
    </dgm:pt>
    <dgm:pt modelId="{0A383708-FBCF-4087-A3FE-B416BF6C6DEC}" type="pres">
      <dgm:prSet presAssocID="{286AF5CD-ECD3-4760-8868-5BF1F9EE2036}" presName="sibTrans" presStyleLbl="sibTrans1D1" presStyleIdx="5" presStyleCnt="6"/>
      <dgm:spPr/>
      <dgm:t>
        <a:bodyPr/>
        <a:lstStyle/>
        <a:p>
          <a:endParaRPr lang="de-DE"/>
        </a:p>
      </dgm:t>
    </dgm:pt>
  </dgm:ptLst>
  <dgm:cxnLst>
    <dgm:cxn modelId="{7F590AFB-8F05-034A-8E11-ECEF6BCD2F0F}" type="presOf" srcId="{8584277B-A898-4468-82E6-9945FDB4A002}" destId="{0A580B9F-1295-416D-BA30-E361BDCAAB0F}" srcOrd="0" destOrd="0" presId="urn:microsoft.com/office/officeart/2005/8/layout/cycle6"/>
    <dgm:cxn modelId="{D2FDB078-E2F4-004D-8FA5-B0353A8E70C2}" type="presOf" srcId="{286AF5CD-ECD3-4760-8868-5BF1F9EE2036}" destId="{0A383708-FBCF-4087-A3FE-B416BF6C6DEC}" srcOrd="0" destOrd="0" presId="urn:microsoft.com/office/officeart/2005/8/layout/cycle6"/>
    <dgm:cxn modelId="{D7962802-476B-B24F-AAAD-7B06CC36B77F}" type="presOf" srcId="{3DAB5323-8ADC-4E45-AD81-2C524B15C049}" destId="{35638C43-B138-4650-9579-17044FA39936}" srcOrd="0" destOrd="0" presId="urn:microsoft.com/office/officeart/2005/8/layout/cycle6"/>
    <dgm:cxn modelId="{63F09810-F1F1-4DFD-BB17-AD2998A633E3}" srcId="{0BBA4522-3A30-47C7-9BA3-BC7725A8798A}" destId="{CEE98924-9072-4521-B0AC-988207415320}" srcOrd="4" destOrd="0" parTransId="{DE240E86-C8C6-4415-B488-97CAED19B061}" sibTransId="{66E008B1-BD11-4391-BCCC-AD16CB5E20A9}"/>
    <dgm:cxn modelId="{953A696D-56B9-5742-9D84-2295BB2E72EA}" type="presOf" srcId="{CEE98924-9072-4521-B0AC-988207415320}" destId="{5E868DA8-033E-453B-89CF-7AF2E8390A2A}" srcOrd="0" destOrd="0" presId="urn:microsoft.com/office/officeart/2005/8/layout/cycle6"/>
    <dgm:cxn modelId="{91E6D67B-A8F8-B84F-8C5E-A4F4014BEF77}" type="presOf" srcId="{B1C06BE1-28A9-4A88-B8D5-71BA38C134AC}" destId="{44EBC1C7-8E22-482F-B7D9-BC984EE08070}" srcOrd="0" destOrd="0" presId="urn:microsoft.com/office/officeart/2005/8/layout/cycle6"/>
    <dgm:cxn modelId="{90284C58-AAC2-714F-898D-3DD3BB6FF45C}" type="presOf" srcId="{BE821BCC-1635-4EE5-ABCC-BCB8AB6CCB65}" destId="{DCC7110F-EF98-4F7F-A97E-59DFA3DBBC78}" srcOrd="0" destOrd="0" presId="urn:microsoft.com/office/officeart/2005/8/layout/cycle6"/>
    <dgm:cxn modelId="{7C693B6D-A33F-964F-9885-61D7C352EE77}" type="presOf" srcId="{F862246A-A455-4257-8683-99F53126D846}" destId="{BC0C550E-A164-4991-A91A-509DAE4ED794}" srcOrd="0" destOrd="0" presId="urn:microsoft.com/office/officeart/2005/8/layout/cycle6"/>
    <dgm:cxn modelId="{9A7AA719-72EA-4A36-8637-1945EEA0255D}" srcId="{0BBA4522-3A30-47C7-9BA3-BC7725A8798A}" destId="{EB36A8C3-FB20-4D6C-BF2B-DA8844887829}" srcOrd="1" destOrd="0" parTransId="{52840DC4-4192-4D46-87A7-494BD9119FDB}" sibTransId="{3DAB5323-8ADC-4E45-AD81-2C524B15C049}"/>
    <dgm:cxn modelId="{C19086E3-BA5B-452F-B26F-DE59E56DF0C2}" srcId="{0BBA4522-3A30-47C7-9BA3-BC7725A8798A}" destId="{F862246A-A455-4257-8683-99F53126D846}" srcOrd="2" destOrd="0" parTransId="{5EBF3A32-0E5D-42BF-8F77-C21E83869690}" sibTransId="{25AD3A6E-8A95-4C35-BFAA-95C75950DD17}"/>
    <dgm:cxn modelId="{5160F65C-4599-451E-8CEE-3070F084A0F2}" srcId="{0BBA4522-3A30-47C7-9BA3-BC7725A8798A}" destId="{B1C06BE1-28A9-4A88-B8D5-71BA38C134AC}" srcOrd="5" destOrd="0" parTransId="{CFF0E9B1-3B70-4A69-AAFF-0806908BC8F1}" sibTransId="{286AF5CD-ECD3-4760-8868-5BF1F9EE2036}"/>
    <dgm:cxn modelId="{4D8B98DA-144E-C14A-825C-278D4C8EAAAB}" type="presOf" srcId="{66E008B1-BD11-4391-BCCC-AD16CB5E20A9}" destId="{A257EA1E-C126-4EB5-9447-7D7D0F0A3F9D}" srcOrd="0" destOrd="0" presId="urn:microsoft.com/office/officeart/2005/8/layout/cycle6"/>
    <dgm:cxn modelId="{1E6E2E8C-3EE9-4703-9681-83DF0C915C99}" srcId="{0BBA4522-3A30-47C7-9BA3-BC7725A8798A}" destId="{8A5DA984-9EF0-4CE4-83D0-79A2C024C5E3}" srcOrd="0" destOrd="0" parTransId="{228A4796-8F0D-4857-80BA-C7A259B92E85}" sibTransId="{8584277B-A898-4468-82E6-9945FDB4A002}"/>
    <dgm:cxn modelId="{70DD88E8-402C-5343-8205-B3FEF7C7D8A0}" type="presOf" srcId="{EB36A8C3-FB20-4D6C-BF2B-DA8844887829}" destId="{1B030F5D-A4E1-40D8-9FC4-16ED7F4D7A11}" srcOrd="0" destOrd="0" presId="urn:microsoft.com/office/officeart/2005/8/layout/cycle6"/>
    <dgm:cxn modelId="{3F92B612-B9F4-204D-9A0A-4F5AA62FCB40}" type="presOf" srcId="{8A5DA984-9EF0-4CE4-83D0-79A2C024C5E3}" destId="{0D276D5F-4745-492A-891E-90DE012EFA66}" srcOrd="0" destOrd="0" presId="urn:microsoft.com/office/officeart/2005/8/layout/cycle6"/>
    <dgm:cxn modelId="{E576D840-16A3-6A49-B214-06FCFAD10CC5}" type="presOf" srcId="{D50E2972-58FA-42D0-9AAD-ECFCAEC76027}" destId="{1A322CA6-1D27-4167-B33A-D0534C894EE2}" srcOrd="0" destOrd="0" presId="urn:microsoft.com/office/officeart/2005/8/layout/cycle6"/>
    <dgm:cxn modelId="{9210A535-7926-8247-B40C-BBB3A9091302}" type="presOf" srcId="{25AD3A6E-8A95-4C35-BFAA-95C75950DD17}" destId="{6B90A360-860E-4B89-AE2F-FD488B373A3D}" srcOrd="0" destOrd="0" presId="urn:microsoft.com/office/officeart/2005/8/layout/cycle6"/>
    <dgm:cxn modelId="{08801DFE-E822-412C-AB8B-2F54E69B64E8}" srcId="{0BBA4522-3A30-47C7-9BA3-BC7725A8798A}" destId="{BE821BCC-1635-4EE5-ABCC-BCB8AB6CCB65}" srcOrd="3" destOrd="0" parTransId="{BBFFF7BA-CD38-4EB0-A494-CE9B5B606B0B}" sibTransId="{D50E2972-58FA-42D0-9AAD-ECFCAEC76027}"/>
    <dgm:cxn modelId="{D48CAC67-F0F8-834C-BBEC-5C62F1FF6F0A}" type="presOf" srcId="{0BBA4522-3A30-47C7-9BA3-BC7725A8798A}" destId="{FEB3C30F-1F8F-485A-A8C6-68984EB2DFAF}" srcOrd="0" destOrd="0" presId="urn:microsoft.com/office/officeart/2005/8/layout/cycle6"/>
    <dgm:cxn modelId="{0867D753-25BA-7F46-AA5C-17CCD85BF7CF}" type="presParOf" srcId="{FEB3C30F-1F8F-485A-A8C6-68984EB2DFAF}" destId="{0D276D5F-4745-492A-891E-90DE012EFA66}" srcOrd="0" destOrd="0" presId="urn:microsoft.com/office/officeart/2005/8/layout/cycle6"/>
    <dgm:cxn modelId="{975C12AD-34F6-4043-B7FA-9401ADA62F9C}" type="presParOf" srcId="{FEB3C30F-1F8F-485A-A8C6-68984EB2DFAF}" destId="{77B1AB8D-91E0-4059-9961-067FAF0B614E}" srcOrd="1" destOrd="0" presId="urn:microsoft.com/office/officeart/2005/8/layout/cycle6"/>
    <dgm:cxn modelId="{7846D1A6-CC98-794E-938F-70850FA45FE7}" type="presParOf" srcId="{FEB3C30F-1F8F-485A-A8C6-68984EB2DFAF}" destId="{0A580B9F-1295-416D-BA30-E361BDCAAB0F}" srcOrd="2" destOrd="0" presId="urn:microsoft.com/office/officeart/2005/8/layout/cycle6"/>
    <dgm:cxn modelId="{7A524C1A-A103-FA49-B58F-9D250F181CB2}" type="presParOf" srcId="{FEB3C30F-1F8F-485A-A8C6-68984EB2DFAF}" destId="{1B030F5D-A4E1-40D8-9FC4-16ED7F4D7A11}" srcOrd="3" destOrd="0" presId="urn:microsoft.com/office/officeart/2005/8/layout/cycle6"/>
    <dgm:cxn modelId="{776A3407-979F-204D-95A3-6B3CEF978A72}" type="presParOf" srcId="{FEB3C30F-1F8F-485A-A8C6-68984EB2DFAF}" destId="{7195CDF9-AE4B-49C4-8158-549D3CFCF3FD}" srcOrd="4" destOrd="0" presId="urn:microsoft.com/office/officeart/2005/8/layout/cycle6"/>
    <dgm:cxn modelId="{6E4985B9-7925-CA43-8BEA-277EC991BDD6}" type="presParOf" srcId="{FEB3C30F-1F8F-485A-A8C6-68984EB2DFAF}" destId="{35638C43-B138-4650-9579-17044FA39936}" srcOrd="5" destOrd="0" presId="urn:microsoft.com/office/officeart/2005/8/layout/cycle6"/>
    <dgm:cxn modelId="{4C5402FC-0F89-484B-91F6-2D97CA065D4F}" type="presParOf" srcId="{FEB3C30F-1F8F-485A-A8C6-68984EB2DFAF}" destId="{BC0C550E-A164-4991-A91A-509DAE4ED794}" srcOrd="6" destOrd="0" presId="urn:microsoft.com/office/officeart/2005/8/layout/cycle6"/>
    <dgm:cxn modelId="{6DC15794-F5D4-6F4C-A8C2-A5D6BB33C7B8}" type="presParOf" srcId="{FEB3C30F-1F8F-485A-A8C6-68984EB2DFAF}" destId="{324422B0-2EBB-4D9D-9E23-E725B8567DDA}" srcOrd="7" destOrd="0" presId="urn:microsoft.com/office/officeart/2005/8/layout/cycle6"/>
    <dgm:cxn modelId="{14D7E437-ACFC-C24F-B66E-99EF5902F8AD}" type="presParOf" srcId="{FEB3C30F-1F8F-485A-A8C6-68984EB2DFAF}" destId="{6B90A360-860E-4B89-AE2F-FD488B373A3D}" srcOrd="8" destOrd="0" presId="urn:microsoft.com/office/officeart/2005/8/layout/cycle6"/>
    <dgm:cxn modelId="{BBD04FFA-E22D-BF4A-BDB5-635FE8C59942}" type="presParOf" srcId="{FEB3C30F-1F8F-485A-A8C6-68984EB2DFAF}" destId="{DCC7110F-EF98-4F7F-A97E-59DFA3DBBC78}" srcOrd="9" destOrd="0" presId="urn:microsoft.com/office/officeart/2005/8/layout/cycle6"/>
    <dgm:cxn modelId="{C69BBE66-1220-6549-B7AB-4492BFC6FAD4}" type="presParOf" srcId="{FEB3C30F-1F8F-485A-A8C6-68984EB2DFAF}" destId="{34A39959-8780-4DD5-9583-F1B337EBA3DB}" srcOrd="10" destOrd="0" presId="urn:microsoft.com/office/officeart/2005/8/layout/cycle6"/>
    <dgm:cxn modelId="{784AD255-9F02-FD44-AB7E-D9AF64ECADFC}" type="presParOf" srcId="{FEB3C30F-1F8F-485A-A8C6-68984EB2DFAF}" destId="{1A322CA6-1D27-4167-B33A-D0534C894EE2}" srcOrd="11" destOrd="0" presId="urn:microsoft.com/office/officeart/2005/8/layout/cycle6"/>
    <dgm:cxn modelId="{549C1F81-8CF3-B44B-AB86-7431466F1D5E}" type="presParOf" srcId="{FEB3C30F-1F8F-485A-A8C6-68984EB2DFAF}" destId="{5E868DA8-033E-453B-89CF-7AF2E8390A2A}" srcOrd="12" destOrd="0" presId="urn:microsoft.com/office/officeart/2005/8/layout/cycle6"/>
    <dgm:cxn modelId="{5211B78F-FC25-0049-B667-7FECFBB0D82D}" type="presParOf" srcId="{FEB3C30F-1F8F-485A-A8C6-68984EB2DFAF}" destId="{D37511F2-AEA8-40F7-B05D-25B6F2271B2F}" srcOrd="13" destOrd="0" presId="urn:microsoft.com/office/officeart/2005/8/layout/cycle6"/>
    <dgm:cxn modelId="{27571799-4692-0144-AF40-252EF8B9D5A3}" type="presParOf" srcId="{FEB3C30F-1F8F-485A-A8C6-68984EB2DFAF}" destId="{A257EA1E-C126-4EB5-9447-7D7D0F0A3F9D}" srcOrd="14" destOrd="0" presId="urn:microsoft.com/office/officeart/2005/8/layout/cycle6"/>
    <dgm:cxn modelId="{1372AA0D-E5CB-024F-AF78-ED2B46BBC5BC}" type="presParOf" srcId="{FEB3C30F-1F8F-485A-A8C6-68984EB2DFAF}" destId="{44EBC1C7-8E22-482F-B7D9-BC984EE08070}" srcOrd="15" destOrd="0" presId="urn:microsoft.com/office/officeart/2005/8/layout/cycle6"/>
    <dgm:cxn modelId="{800E5879-CBD1-4A47-979A-DD1CC3F4B837}" type="presParOf" srcId="{FEB3C30F-1F8F-485A-A8C6-68984EB2DFAF}" destId="{C7EA3250-4E45-49A4-A3F0-27218D2563FA}" srcOrd="16" destOrd="0" presId="urn:microsoft.com/office/officeart/2005/8/layout/cycle6"/>
    <dgm:cxn modelId="{F9B874C8-18B3-B944-8241-A760593F803D}" type="presParOf" srcId="{FEB3C30F-1F8F-485A-A8C6-68984EB2DFAF}" destId="{0A383708-FBCF-4087-A3FE-B416BF6C6DEC}"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05F023-24A4-4406-AC86-573CCDB08D1F}"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de-DE"/>
        </a:p>
      </dgm:t>
    </dgm:pt>
    <dgm:pt modelId="{961067F9-3331-44EC-9057-EFE5E9E0E357}">
      <dgm:prSet phldrT="[Text]"/>
      <dgm:spPr/>
      <dgm:t>
        <a:bodyPr/>
        <a:lstStyle/>
        <a:p>
          <a:r>
            <a:rPr lang="de-DE" dirty="0" smtClean="0"/>
            <a:t>Verschiedene Arbeitsformen</a:t>
          </a:r>
          <a:endParaRPr lang="de-DE" dirty="0"/>
        </a:p>
      </dgm:t>
    </dgm:pt>
    <dgm:pt modelId="{F770959B-6573-4AE1-B356-F68A80BEE2AA}" type="parTrans" cxnId="{57C2FCA8-EF20-4BBA-AEBE-3342A735661C}">
      <dgm:prSet/>
      <dgm:spPr/>
      <dgm:t>
        <a:bodyPr/>
        <a:lstStyle/>
        <a:p>
          <a:endParaRPr lang="de-DE"/>
        </a:p>
      </dgm:t>
    </dgm:pt>
    <dgm:pt modelId="{97ECAF2A-D449-4849-90EA-E56C1B72229C}" type="sibTrans" cxnId="{57C2FCA8-EF20-4BBA-AEBE-3342A735661C}">
      <dgm:prSet/>
      <dgm:spPr/>
      <dgm:t>
        <a:bodyPr/>
        <a:lstStyle/>
        <a:p>
          <a:endParaRPr lang="de-DE"/>
        </a:p>
      </dgm:t>
    </dgm:pt>
    <dgm:pt modelId="{A4E68CD4-FA2C-4276-B0A0-B32E187E92B1}">
      <dgm:prSet phldrT="[Text]"/>
      <dgm:spPr/>
      <dgm:t>
        <a:bodyPr/>
        <a:lstStyle/>
        <a:p>
          <a:r>
            <a:rPr lang="de-DE" dirty="0" smtClean="0"/>
            <a:t>Dokumentation</a:t>
          </a:r>
          <a:endParaRPr lang="de-DE" dirty="0"/>
        </a:p>
      </dgm:t>
    </dgm:pt>
    <dgm:pt modelId="{EED1BC7B-BBD4-4D82-B422-39EE5DE48A8E}" type="parTrans" cxnId="{BBDC256D-1B7E-4BFE-A7C7-F2818EDA0729}">
      <dgm:prSet/>
      <dgm:spPr/>
      <dgm:t>
        <a:bodyPr/>
        <a:lstStyle/>
        <a:p>
          <a:endParaRPr lang="de-DE"/>
        </a:p>
      </dgm:t>
    </dgm:pt>
    <dgm:pt modelId="{F62ED94A-333A-4E5D-A698-56CB2F16648C}" type="sibTrans" cxnId="{BBDC256D-1B7E-4BFE-A7C7-F2818EDA0729}">
      <dgm:prSet/>
      <dgm:spPr/>
      <dgm:t>
        <a:bodyPr/>
        <a:lstStyle/>
        <a:p>
          <a:endParaRPr lang="de-DE"/>
        </a:p>
      </dgm:t>
    </dgm:pt>
    <dgm:pt modelId="{4AA1D2E3-C432-4CE4-8400-EFCA0D5789C7}">
      <dgm:prSet phldrT="[Text]"/>
      <dgm:spPr/>
      <dgm:t>
        <a:bodyPr/>
        <a:lstStyle/>
        <a:p>
          <a:r>
            <a:rPr lang="de-DE" dirty="0" smtClean="0"/>
            <a:t>Kommunikation</a:t>
          </a:r>
          <a:endParaRPr lang="de-DE" dirty="0"/>
        </a:p>
      </dgm:t>
    </dgm:pt>
    <dgm:pt modelId="{2C89536D-23EA-4FDD-A945-88B29AC212F1}" type="parTrans" cxnId="{0A1BDD15-D5A5-4FAD-B64D-34C7221C2BB3}">
      <dgm:prSet/>
      <dgm:spPr/>
      <dgm:t>
        <a:bodyPr/>
        <a:lstStyle/>
        <a:p>
          <a:endParaRPr lang="de-DE"/>
        </a:p>
      </dgm:t>
    </dgm:pt>
    <dgm:pt modelId="{3E506FA5-8010-436F-B6AF-0901EBCA36A6}" type="sibTrans" cxnId="{0A1BDD15-D5A5-4FAD-B64D-34C7221C2BB3}">
      <dgm:prSet/>
      <dgm:spPr/>
      <dgm:t>
        <a:bodyPr/>
        <a:lstStyle/>
        <a:p>
          <a:endParaRPr lang="de-DE"/>
        </a:p>
      </dgm:t>
    </dgm:pt>
    <dgm:pt modelId="{B834B296-C5D5-4A68-B893-AF92F6AE2311}">
      <dgm:prSet/>
      <dgm:spPr/>
      <dgm:t>
        <a:bodyPr/>
        <a:lstStyle/>
        <a:p>
          <a:r>
            <a:rPr lang="de-DE" dirty="0" smtClean="0"/>
            <a:t>Zeitmanagement</a:t>
          </a:r>
          <a:endParaRPr lang="de-DE" dirty="0"/>
        </a:p>
      </dgm:t>
    </dgm:pt>
    <dgm:pt modelId="{497F818E-EE4C-4942-955D-39CCA6117EA8}" type="parTrans" cxnId="{E088A1C9-60CB-4A39-B15D-F84F38B9DFCB}">
      <dgm:prSet/>
      <dgm:spPr/>
      <dgm:t>
        <a:bodyPr/>
        <a:lstStyle/>
        <a:p>
          <a:endParaRPr lang="de-DE"/>
        </a:p>
      </dgm:t>
    </dgm:pt>
    <dgm:pt modelId="{664B2BFB-A7ED-4F9D-A696-E237A3322405}" type="sibTrans" cxnId="{E088A1C9-60CB-4A39-B15D-F84F38B9DFCB}">
      <dgm:prSet/>
      <dgm:spPr/>
      <dgm:t>
        <a:bodyPr/>
        <a:lstStyle/>
        <a:p>
          <a:endParaRPr lang="de-DE"/>
        </a:p>
      </dgm:t>
    </dgm:pt>
    <dgm:pt modelId="{00910829-F0CA-4BB5-8170-A90BB6FCD46F}">
      <dgm:prSet/>
      <dgm:spPr/>
      <dgm:t>
        <a:bodyPr/>
        <a:lstStyle/>
        <a:p>
          <a:r>
            <a:rPr lang="de-DE" dirty="0" smtClean="0"/>
            <a:t>Konzentration</a:t>
          </a:r>
          <a:endParaRPr lang="de-DE" dirty="0"/>
        </a:p>
      </dgm:t>
    </dgm:pt>
    <dgm:pt modelId="{536731CE-1C9A-4CEE-B5EF-5D3D1CD07150}" type="parTrans" cxnId="{C7CE7984-7747-4A00-B985-2F6FBDB09A85}">
      <dgm:prSet/>
      <dgm:spPr/>
      <dgm:t>
        <a:bodyPr/>
        <a:lstStyle/>
        <a:p>
          <a:endParaRPr lang="de-DE"/>
        </a:p>
      </dgm:t>
    </dgm:pt>
    <dgm:pt modelId="{A6F9A96A-98BD-4ECE-9656-53C41A80AC16}" type="sibTrans" cxnId="{C7CE7984-7747-4A00-B985-2F6FBDB09A85}">
      <dgm:prSet/>
      <dgm:spPr/>
      <dgm:t>
        <a:bodyPr/>
        <a:lstStyle/>
        <a:p>
          <a:endParaRPr lang="de-DE"/>
        </a:p>
      </dgm:t>
    </dgm:pt>
    <dgm:pt modelId="{9D33494B-70EF-4516-B653-3B92B93C47F1}" type="pres">
      <dgm:prSet presAssocID="{7705F023-24A4-4406-AC86-573CCDB08D1F}" presName="compositeShape" presStyleCnt="0">
        <dgm:presLayoutVars>
          <dgm:chMax val="7"/>
          <dgm:dir/>
          <dgm:resizeHandles val="exact"/>
        </dgm:presLayoutVars>
      </dgm:prSet>
      <dgm:spPr/>
      <dgm:t>
        <a:bodyPr/>
        <a:lstStyle/>
        <a:p>
          <a:endParaRPr lang="de-DE"/>
        </a:p>
      </dgm:t>
    </dgm:pt>
    <dgm:pt modelId="{ADA33DDF-0CBD-46F2-A101-0B2E0C473115}" type="pres">
      <dgm:prSet presAssocID="{961067F9-3331-44EC-9057-EFE5E9E0E357}" presName="circ1" presStyleLbl="vennNode1" presStyleIdx="0" presStyleCnt="5" custLinFactNeighborX="-3" custLinFactNeighborY="-2346"/>
      <dgm:spPr>
        <a:solidFill>
          <a:srgbClr val="FFC000">
            <a:alpha val="50000"/>
          </a:srgbClr>
        </a:solidFill>
      </dgm:spPr>
      <dgm:t>
        <a:bodyPr/>
        <a:lstStyle/>
        <a:p>
          <a:endParaRPr lang="de-DE"/>
        </a:p>
      </dgm:t>
    </dgm:pt>
    <dgm:pt modelId="{BAD1FA7B-7E2A-4FEF-82D9-75349AB1B853}" type="pres">
      <dgm:prSet presAssocID="{961067F9-3331-44EC-9057-EFE5E9E0E357}" presName="circ1Tx" presStyleLbl="revTx" presStyleIdx="0" presStyleCnt="0">
        <dgm:presLayoutVars>
          <dgm:chMax val="0"/>
          <dgm:chPref val="0"/>
          <dgm:bulletEnabled val="1"/>
        </dgm:presLayoutVars>
      </dgm:prSet>
      <dgm:spPr/>
      <dgm:t>
        <a:bodyPr/>
        <a:lstStyle/>
        <a:p>
          <a:endParaRPr lang="de-DE"/>
        </a:p>
      </dgm:t>
    </dgm:pt>
    <dgm:pt modelId="{59F7FE00-0EDA-4A14-A5B9-DAB07247B936}" type="pres">
      <dgm:prSet presAssocID="{B834B296-C5D5-4A68-B893-AF92F6AE2311}" presName="circ2" presStyleLbl="vennNode1" presStyleIdx="1" presStyleCnt="5"/>
      <dgm:spPr>
        <a:solidFill>
          <a:srgbClr val="92D050">
            <a:alpha val="50000"/>
          </a:srgbClr>
        </a:solidFill>
      </dgm:spPr>
      <dgm:t>
        <a:bodyPr/>
        <a:lstStyle/>
        <a:p>
          <a:endParaRPr lang="de-DE"/>
        </a:p>
      </dgm:t>
    </dgm:pt>
    <dgm:pt modelId="{243D0C77-AFEB-456A-9A74-32CE5FD3AD4C}" type="pres">
      <dgm:prSet presAssocID="{B834B296-C5D5-4A68-B893-AF92F6AE2311}" presName="circ2Tx" presStyleLbl="revTx" presStyleIdx="0" presStyleCnt="0">
        <dgm:presLayoutVars>
          <dgm:chMax val="0"/>
          <dgm:chPref val="0"/>
          <dgm:bulletEnabled val="1"/>
        </dgm:presLayoutVars>
      </dgm:prSet>
      <dgm:spPr/>
      <dgm:t>
        <a:bodyPr/>
        <a:lstStyle/>
        <a:p>
          <a:endParaRPr lang="de-DE"/>
        </a:p>
      </dgm:t>
    </dgm:pt>
    <dgm:pt modelId="{21009FE6-712F-47CD-AFEE-7211BB7204B2}" type="pres">
      <dgm:prSet presAssocID="{00910829-F0CA-4BB5-8170-A90BB6FCD46F}" presName="circ3" presStyleLbl="vennNode1" presStyleIdx="2" presStyleCnt="5"/>
      <dgm:spPr>
        <a:solidFill>
          <a:srgbClr val="0070C0">
            <a:alpha val="50000"/>
          </a:srgbClr>
        </a:solidFill>
      </dgm:spPr>
      <dgm:t>
        <a:bodyPr/>
        <a:lstStyle/>
        <a:p>
          <a:endParaRPr lang="de-DE"/>
        </a:p>
      </dgm:t>
    </dgm:pt>
    <dgm:pt modelId="{B04202E1-9344-4004-8652-2BF1ED0A828B}" type="pres">
      <dgm:prSet presAssocID="{00910829-F0CA-4BB5-8170-A90BB6FCD46F}" presName="circ3Tx" presStyleLbl="revTx" presStyleIdx="0" presStyleCnt="0">
        <dgm:presLayoutVars>
          <dgm:chMax val="0"/>
          <dgm:chPref val="0"/>
          <dgm:bulletEnabled val="1"/>
        </dgm:presLayoutVars>
      </dgm:prSet>
      <dgm:spPr/>
      <dgm:t>
        <a:bodyPr/>
        <a:lstStyle/>
        <a:p>
          <a:endParaRPr lang="de-DE"/>
        </a:p>
      </dgm:t>
    </dgm:pt>
    <dgm:pt modelId="{3F764AA8-6C7C-4F76-BE8A-D54470F8ED08}" type="pres">
      <dgm:prSet presAssocID="{A4E68CD4-FA2C-4276-B0A0-B32E187E92B1}" presName="circ4" presStyleLbl="vennNode1" presStyleIdx="3" presStyleCnt="5"/>
      <dgm:spPr>
        <a:solidFill>
          <a:srgbClr val="7030A0">
            <a:alpha val="50000"/>
          </a:srgbClr>
        </a:solidFill>
      </dgm:spPr>
      <dgm:t>
        <a:bodyPr/>
        <a:lstStyle/>
        <a:p>
          <a:endParaRPr lang="de-DE"/>
        </a:p>
      </dgm:t>
    </dgm:pt>
    <dgm:pt modelId="{637E54D0-5E88-499C-B880-55DF58CB10DC}" type="pres">
      <dgm:prSet presAssocID="{A4E68CD4-FA2C-4276-B0A0-B32E187E92B1}" presName="circ4Tx" presStyleLbl="revTx" presStyleIdx="0" presStyleCnt="0">
        <dgm:presLayoutVars>
          <dgm:chMax val="0"/>
          <dgm:chPref val="0"/>
          <dgm:bulletEnabled val="1"/>
        </dgm:presLayoutVars>
      </dgm:prSet>
      <dgm:spPr/>
      <dgm:t>
        <a:bodyPr/>
        <a:lstStyle/>
        <a:p>
          <a:endParaRPr lang="de-DE"/>
        </a:p>
      </dgm:t>
    </dgm:pt>
    <dgm:pt modelId="{04116EC1-253D-4A91-9F6C-7D82DAF60C77}" type="pres">
      <dgm:prSet presAssocID="{4AA1D2E3-C432-4CE4-8400-EFCA0D5789C7}" presName="circ5" presStyleLbl="vennNode1" presStyleIdx="4" presStyleCnt="5"/>
      <dgm:spPr>
        <a:solidFill>
          <a:srgbClr val="FF0000">
            <a:alpha val="50000"/>
          </a:srgbClr>
        </a:solidFill>
      </dgm:spPr>
      <dgm:t>
        <a:bodyPr/>
        <a:lstStyle/>
        <a:p>
          <a:endParaRPr lang="de-DE"/>
        </a:p>
      </dgm:t>
    </dgm:pt>
    <dgm:pt modelId="{A604B287-E8F0-4F94-99D3-1DFB0A280B07}" type="pres">
      <dgm:prSet presAssocID="{4AA1D2E3-C432-4CE4-8400-EFCA0D5789C7}" presName="circ5Tx" presStyleLbl="revTx" presStyleIdx="0" presStyleCnt="0">
        <dgm:presLayoutVars>
          <dgm:chMax val="0"/>
          <dgm:chPref val="0"/>
          <dgm:bulletEnabled val="1"/>
        </dgm:presLayoutVars>
      </dgm:prSet>
      <dgm:spPr/>
      <dgm:t>
        <a:bodyPr/>
        <a:lstStyle/>
        <a:p>
          <a:endParaRPr lang="de-DE"/>
        </a:p>
      </dgm:t>
    </dgm:pt>
  </dgm:ptLst>
  <dgm:cxnLst>
    <dgm:cxn modelId="{57C2FCA8-EF20-4BBA-AEBE-3342A735661C}" srcId="{7705F023-24A4-4406-AC86-573CCDB08D1F}" destId="{961067F9-3331-44EC-9057-EFE5E9E0E357}" srcOrd="0" destOrd="0" parTransId="{F770959B-6573-4AE1-B356-F68A80BEE2AA}" sibTransId="{97ECAF2A-D449-4849-90EA-E56C1B72229C}"/>
    <dgm:cxn modelId="{1EAA4684-1256-5449-87CE-1FBE700CE9ED}" type="presOf" srcId="{00910829-F0CA-4BB5-8170-A90BB6FCD46F}" destId="{B04202E1-9344-4004-8652-2BF1ED0A828B}" srcOrd="0" destOrd="0" presId="urn:microsoft.com/office/officeart/2005/8/layout/venn1"/>
    <dgm:cxn modelId="{7F53CA95-A275-1A40-925C-620F2F180561}" type="presOf" srcId="{7705F023-24A4-4406-AC86-573CCDB08D1F}" destId="{9D33494B-70EF-4516-B653-3B92B93C47F1}" srcOrd="0" destOrd="0" presId="urn:microsoft.com/office/officeart/2005/8/layout/venn1"/>
    <dgm:cxn modelId="{E088A1C9-60CB-4A39-B15D-F84F38B9DFCB}" srcId="{7705F023-24A4-4406-AC86-573CCDB08D1F}" destId="{B834B296-C5D5-4A68-B893-AF92F6AE2311}" srcOrd="1" destOrd="0" parTransId="{497F818E-EE4C-4942-955D-39CCA6117EA8}" sibTransId="{664B2BFB-A7ED-4F9D-A696-E237A3322405}"/>
    <dgm:cxn modelId="{6DC6D3D6-4F69-C048-85DD-EA82688DF94B}" type="presOf" srcId="{961067F9-3331-44EC-9057-EFE5E9E0E357}" destId="{BAD1FA7B-7E2A-4FEF-82D9-75349AB1B853}" srcOrd="0" destOrd="0" presId="urn:microsoft.com/office/officeart/2005/8/layout/venn1"/>
    <dgm:cxn modelId="{034B6A4F-13DA-9348-8194-8BEAF8775A74}" type="presOf" srcId="{4AA1D2E3-C432-4CE4-8400-EFCA0D5789C7}" destId="{A604B287-E8F0-4F94-99D3-1DFB0A280B07}" srcOrd="0" destOrd="0" presId="urn:microsoft.com/office/officeart/2005/8/layout/venn1"/>
    <dgm:cxn modelId="{BBDC256D-1B7E-4BFE-A7C7-F2818EDA0729}" srcId="{7705F023-24A4-4406-AC86-573CCDB08D1F}" destId="{A4E68CD4-FA2C-4276-B0A0-B32E187E92B1}" srcOrd="3" destOrd="0" parTransId="{EED1BC7B-BBD4-4D82-B422-39EE5DE48A8E}" sibTransId="{F62ED94A-333A-4E5D-A698-56CB2F16648C}"/>
    <dgm:cxn modelId="{C7CE7984-7747-4A00-B985-2F6FBDB09A85}" srcId="{7705F023-24A4-4406-AC86-573CCDB08D1F}" destId="{00910829-F0CA-4BB5-8170-A90BB6FCD46F}" srcOrd="2" destOrd="0" parTransId="{536731CE-1C9A-4CEE-B5EF-5D3D1CD07150}" sibTransId="{A6F9A96A-98BD-4ECE-9656-53C41A80AC16}"/>
    <dgm:cxn modelId="{6B637D87-AB77-9248-8BBA-069A5B993AEC}" type="presOf" srcId="{B834B296-C5D5-4A68-B893-AF92F6AE2311}" destId="{243D0C77-AFEB-456A-9A74-32CE5FD3AD4C}" srcOrd="0" destOrd="0" presId="urn:microsoft.com/office/officeart/2005/8/layout/venn1"/>
    <dgm:cxn modelId="{0A1BDD15-D5A5-4FAD-B64D-34C7221C2BB3}" srcId="{7705F023-24A4-4406-AC86-573CCDB08D1F}" destId="{4AA1D2E3-C432-4CE4-8400-EFCA0D5789C7}" srcOrd="4" destOrd="0" parTransId="{2C89536D-23EA-4FDD-A945-88B29AC212F1}" sibTransId="{3E506FA5-8010-436F-B6AF-0901EBCA36A6}"/>
    <dgm:cxn modelId="{9E528FBD-95AB-144C-B2F5-857B408D7784}" type="presOf" srcId="{A4E68CD4-FA2C-4276-B0A0-B32E187E92B1}" destId="{637E54D0-5E88-499C-B880-55DF58CB10DC}" srcOrd="0" destOrd="0" presId="urn:microsoft.com/office/officeart/2005/8/layout/venn1"/>
    <dgm:cxn modelId="{241B9B36-2003-7647-A303-44FEFCAE6FA1}" type="presParOf" srcId="{9D33494B-70EF-4516-B653-3B92B93C47F1}" destId="{ADA33DDF-0CBD-46F2-A101-0B2E0C473115}" srcOrd="0" destOrd="0" presId="urn:microsoft.com/office/officeart/2005/8/layout/venn1"/>
    <dgm:cxn modelId="{BDD9CD88-7AF2-6C42-8D94-9AA47658A08F}" type="presParOf" srcId="{9D33494B-70EF-4516-B653-3B92B93C47F1}" destId="{BAD1FA7B-7E2A-4FEF-82D9-75349AB1B853}" srcOrd="1" destOrd="0" presId="urn:microsoft.com/office/officeart/2005/8/layout/venn1"/>
    <dgm:cxn modelId="{8627AE63-F8FA-F947-815F-430432663CF7}" type="presParOf" srcId="{9D33494B-70EF-4516-B653-3B92B93C47F1}" destId="{59F7FE00-0EDA-4A14-A5B9-DAB07247B936}" srcOrd="2" destOrd="0" presId="urn:microsoft.com/office/officeart/2005/8/layout/venn1"/>
    <dgm:cxn modelId="{ABFA0929-0C76-9948-8EAF-08EC57BC62AF}" type="presParOf" srcId="{9D33494B-70EF-4516-B653-3B92B93C47F1}" destId="{243D0C77-AFEB-456A-9A74-32CE5FD3AD4C}" srcOrd="3" destOrd="0" presId="urn:microsoft.com/office/officeart/2005/8/layout/venn1"/>
    <dgm:cxn modelId="{B40280FC-0388-544C-95EB-84E821627623}" type="presParOf" srcId="{9D33494B-70EF-4516-B653-3B92B93C47F1}" destId="{21009FE6-712F-47CD-AFEE-7211BB7204B2}" srcOrd="4" destOrd="0" presId="urn:microsoft.com/office/officeart/2005/8/layout/venn1"/>
    <dgm:cxn modelId="{407D914A-800B-3E47-BB0D-1ACDA212E0F7}" type="presParOf" srcId="{9D33494B-70EF-4516-B653-3B92B93C47F1}" destId="{B04202E1-9344-4004-8652-2BF1ED0A828B}" srcOrd="5" destOrd="0" presId="urn:microsoft.com/office/officeart/2005/8/layout/venn1"/>
    <dgm:cxn modelId="{6E5F5236-30E8-2C4B-BFC1-9967D6704E14}" type="presParOf" srcId="{9D33494B-70EF-4516-B653-3B92B93C47F1}" destId="{3F764AA8-6C7C-4F76-BE8A-D54470F8ED08}" srcOrd="6" destOrd="0" presId="urn:microsoft.com/office/officeart/2005/8/layout/venn1"/>
    <dgm:cxn modelId="{46DE1A3D-FCDF-AA4F-9A31-8B2D34171977}" type="presParOf" srcId="{9D33494B-70EF-4516-B653-3B92B93C47F1}" destId="{637E54D0-5E88-499C-B880-55DF58CB10DC}" srcOrd="7" destOrd="0" presId="urn:microsoft.com/office/officeart/2005/8/layout/venn1"/>
    <dgm:cxn modelId="{2762E13B-8255-B94B-81A0-8D294819C7CF}" type="presParOf" srcId="{9D33494B-70EF-4516-B653-3B92B93C47F1}" destId="{04116EC1-253D-4A91-9F6C-7D82DAF60C77}" srcOrd="8" destOrd="0" presId="urn:microsoft.com/office/officeart/2005/8/layout/venn1"/>
    <dgm:cxn modelId="{0EDE8D6A-B7DE-0449-9A69-518BDD1C551F}" type="presParOf" srcId="{9D33494B-70EF-4516-B653-3B92B93C47F1}" destId="{A604B287-E8F0-4F94-99D3-1DFB0A280B07}" srcOrd="9"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B8ED57-8C6F-4C4E-8411-2BECB12BA740}" type="datetimeFigureOut">
              <a:rPr lang="de-DE" smtClean="0"/>
              <a:pPr/>
              <a:t>24.01.16</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4F9BCFA-AE70-7549-B6A1-B05697A0B89D}" type="slidenum">
              <a:rPr lang="de-DE" smtClean="0"/>
              <a:pPr/>
              <a:t>‹Nr.›</a:t>
            </a:fld>
            <a:endParaRPr lang="de-DE"/>
          </a:p>
        </p:txBody>
      </p:sp>
    </p:spTree>
    <p:extLst>
      <p:ext uri="{BB962C8B-B14F-4D97-AF65-F5344CB8AC3E}">
        <p14:creationId xmlns:p14="http://schemas.microsoft.com/office/powerpoint/2010/main" val="2979340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6021BD-F691-FF49-AE41-36A5ACB5DEF2}" type="datetimeFigureOut">
              <a:rPr lang="de-DE" smtClean="0"/>
              <a:pPr/>
              <a:t>24.01.16</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08744A-12ED-E94B-8700-06F121AF847B}" type="slidenum">
              <a:rPr lang="de-DE" smtClean="0"/>
              <a:pPr/>
              <a:t>‹Nr.›</a:t>
            </a:fld>
            <a:endParaRPr lang="de-DE"/>
          </a:p>
        </p:txBody>
      </p:sp>
    </p:spTree>
    <p:extLst>
      <p:ext uri="{BB962C8B-B14F-4D97-AF65-F5344CB8AC3E}">
        <p14:creationId xmlns:p14="http://schemas.microsoft.com/office/powerpoint/2010/main" val="7497386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fld id="{C08CD842-6C00-3F40-91BB-C2FF38C48044}" type="datetime1">
              <a:rPr lang="de-DE" smtClean="0"/>
              <a:pPr/>
              <a:t>24.01.16</a:t>
            </a:fld>
            <a:endParaRPr lang="de-DE"/>
          </a:p>
        </p:txBody>
      </p:sp>
      <p:sp>
        <p:nvSpPr>
          <p:cNvPr id="5" name="Fußzeilenplatzhalter 4"/>
          <p:cNvSpPr>
            <a:spLocks noGrp="1"/>
          </p:cNvSpPr>
          <p:nvPr>
            <p:ph type="ftr" sz="quarter" idx="11"/>
          </p:nvPr>
        </p:nvSpPr>
        <p:spPr/>
        <p:txBody>
          <a:bodyPr/>
          <a:lstStyle/>
          <a:p>
            <a:r>
              <a:rPr lang="de-DE" smtClean="0"/>
              <a:t>Autismusbeauftragte Baden-Württemberg</a:t>
            </a:r>
            <a:endParaRPr lang="de-DE"/>
          </a:p>
        </p:txBody>
      </p:sp>
      <p:sp>
        <p:nvSpPr>
          <p:cNvPr id="6" name="Foliennummernplatzhalter 5"/>
          <p:cNvSpPr>
            <a:spLocks noGrp="1"/>
          </p:cNvSpPr>
          <p:nvPr>
            <p:ph type="sldNum" sz="quarter" idx="12"/>
          </p:nvPr>
        </p:nvSpPr>
        <p:spPr/>
        <p:txBody>
          <a:bodyPr/>
          <a:lstStyle/>
          <a:p>
            <a:fld id="{12F83FB5-4971-D843-A235-8B126D7E6A7B}" type="slidenum">
              <a:rPr lang="de-DE" smtClean="0"/>
              <a:pPr/>
              <a:t>‹Nr.›</a:t>
            </a:fld>
            <a:endParaRPr lang="de-DE"/>
          </a:p>
        </p:txBody>
      </p:sp>
    </p:spTree>
    <p:extLst>
      <p:ext uri="{BB962C8B-B14F-4D97-AF65-F5344CB8AC3E}">
        <p14:creationId xmlns:p14="http://schemas.microsoft.com/office/powerpoint/2010/main" val="2031958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908B455-1EF3-CF4E-833B-B72CF785D92E}" type="datetime1">
              <a:rPr lang="de-DE" smtClean="0"/>
              <a:pPr/>
              <a:t>24.01.16</a:t>
            </a:fld>
            <a:endParaRPr lang="de-DE"/>
          </a:p>
        </p:txBody>
      </p:sp>
      <p:sp>
        <p:nvSpPr>
          <p:cNvPr id="5" name="Fußzeilenplatzhalter 4"/>
          <p:cNvSpPr>
            <a:spLocks noGrp="1"/>
          </p:cNvSpPr>
          <p:nvPr>
            <p:ph type="ftr" sz="quarter" idx="11"/>
          </p:nvPr>
        </p:nvSpPr>
        <p:spPr/>
        <p:txBody>
          <a:bodyPr/>
          <a:lstStyle/>
          <a:p>
            <a:r>
              <a:rPr lang="de-DE" smtClean="0"/>
              <a:t>Autismusbeauftragte Baden-Württemberg</a:t>
            </a:r>
            <a:endParaRPr lang="de-DE"/>
          </a:p>
        </p:txBody>
      </p:sp>
      <p:sp>
        <p:nvSpPr>
          <p:cNvPr id="6" name="Foliennummernplatzhalter 5"/>
          <p:cNvSpPr>
            <a:spLocks noGrp="1"/>
          </p:cNvSpPr>
          <p:nvPr>
            <p:ph type="sldNum" sz="quarter" idx="12"/>
          </p:nvPr>
        </p:nvSpPr>
        <p:spPr/>
        <p:txBody>
          <a:bodyPr/>
          <a:lstStyle/>
          <a:p>
            <a:fld id="{12F83FB5-4971-D843-A235-8B126D7E6A7B}" type="slidenum">
              <a:rPr lang="de-DE" smtClean="0"/>
              <a:pPr/>
              <a:t>‹Nr.›</a:t>
            </a:fld>
            <a:endParaRPr lang="de-DE"/>
          </a:p>
        </p:txBody>
      </p:sp>
    </p:spTree>
    <p:extLst>
      <p:ext uri="{BB962C8B-B14F-4D97-AF65-F5344CB8AC3E}">
        <p14:creationId xmlns:p14="http://schemas.microsoft.com/office/powerpoint/2010/main" val="730011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D114F5C-4A40-9F42-AEE4-131011E43129}" type="datetime1">
              <a:rPr lang="de-DE" smtClean="0"/>
              <a:pPr/>
              <a:t>24.01.16</a:t>
            </a:fld>
            <a:endParaRPr lang="de-DE"/>
          </a:p>
        </p:txBody>
      </p:sp>
      <p:sp>
        <p:nvSpPr>
          <p:cNvPr id="5" name="Fußzeilenplatzhalter 4"/>
          <p:cNvSpPr>
            <a:spLocks noGrp="1"/>
          </p:cNvSpPr>
          <p:nvPr>
            <p:ph type="ftr" sz="quarter" idx="11"/>
          </p:nvPr>
        </p:nvSpPr>
        <p:spPr/>
        <p:txBody>
          <a:bodyPr/>
          <a:lstStyle/>
          <a:p>
            <a:r>
              <a:rPr lang="de-DE" smtClean="0"/>
              <a:t>Autismusbeauftragte Baden-Württemberg</a:t>
            </a:r>
            <a:endParaRPr lang="de-DE"/>
          </a:p>
        </p:txBody>
      </p:sp>
      <p:sp>
        <p:nvSpPr>
          <p:cNvPr id="6" name="Foliennummernplatzhalter 5"/>
          <p:cNvSpPr>
            <a:spLocks noGrp="1"/>
          </p:cNvSpPr>
          <p:nvPr>
            <p:ph type="sldNum" sz="quarter" idx="12"/>
          </p:nvPr>
        </p:nvSpPr>
        <p:spPr/>
        <p:txBody>
          <a:bodyPr/>
          <a:lstStyle/>
          <a:p>
            <a:fld id="{12F83FB5-4971-D843-A235-8B126D7E6A7B}" type="slidenum">
              <a:rPr lang="de-DE" smtClean="0"/>
              <a:pPr/>
              <a:t>‹Nr.›</a:t>
            </a:fld>
            <a:endParaRPr lang="de-DE"/>
          </a:p>
        </p:txBody>
      </p:sp>
    </p:spTree>
    <p:extLst>
      <p:ext uri="{BB962C8B-B14F-4D97-AF65-F5344CB8AC3E}">
        <p14:creationId xmlns:p14="http://schemas.microsoft.com/office/powerpoint/2010/main" val="1394061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4793047-F39B-B74E-BB1C-65B64895041C}" type="datetime1">
              <a:rPr lang="de-DE" smtClean="0"/>
              <a:pPr/>
              <a:t>24.01.16</a:t>
            </a:fld>
            <a:endParaRPr lang="de-DE"/>
          </a:p>
        </p:txBody>
      </p:sp>
      <p:sp>
        <p:nvSpPr>
          <p:cNvPr id="5" name="Fußzeilenplatzhalter 4"/>
          <p:cNvSpPr>
            <a:spLocks noGrp="1"/>
          </p:cNvSpPr>
          <p:nvPr>
            <p:ph type="ftr" sz="quarter" idx="11"/>
          </p:nvPr>
        </p:nvSpPr>
        <p:spPr/>
        <p:txBody>
          <a:bodyPr/>
          <a:lstStyle/>
          <a:p>
            <a:r>
              <a:rPr lang="de-DE" smtClean="0"/>
              <a:t>Autismusbeauftragte Baden-Württemberg</a:t>
            </a:r>
            <a:endParaRPr lang="de-DE"/>
          </a:p>
        </p:txBody>
      </p:sp>
      <p:sp>
        <p:nvSpPr>
          <p:cNvPr id="6" name="Foliennummernplatzhalter 5"/>
          <p:cNvSpPr>
            <a:spLocks noGrp="1"/>
          </p:cNvSpPr>
          <p:nvPr>
            <p:ph type="sldNum" sz="quarter" idx="12"/>
          </p:nvPr>
        </p:nvSpPr>
        <p:spPr/>
        <p:txBody>
          <a:bodyPr/>
          <a:lstStyle/>
          <a:p>
            <a:fld id="{12F83FB5-4971-D843-A235-8B126D7E6A7B}" type="slidenum">
              <a:rPr lang="de-DE" smtClean="0"/>
              <a:pPr/>
              <a:t>‹Nr.›</a:t>
            </a:fld>
            <a:endParaRPr lang="de-DE"/>
          </a:p>
        </p:txBody>
      </p:sp>
    </p:spTree>
    <p:extLst>
      <p:ext uri="{BB962C8B-B14F-4D97-AF65-F5344CB8AC3E}">
        <p14:creationId xmlns:p14="http://schemas.microsoft.com/office/powerpoint/2010/main" val="585925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72492FB5-6EBB-F843-941A-5A60B203CE37}" type="datetime1">
              <a:rPr lang="de-DE" smtClean="0"/>
              <a:pPr/>
              <a:t>24.01.16</a:t>
            </a:fld>
            <a:endParaRPr lang="de-DE"/>
          </a:p>
        </p:txBody>
      </p:sp>
      <p:sp>
        <p:nvSpPr>
          <p:cNvPr id="5" name="Fußzeilenplatzhalter 4"/>
          <p:cNvSpPr>
            <a:spLocks noGrp="1"/>
          </p:cNvSpPr>
          <p:nvPr>
            <p:ph type="ftr" sz="quarter" idx="11"/>
          </p:nvPr>
        </p:nvSpPr>
        <p:spPr/>
        <p:txBody>
          <a:bodyPr/>
          <a:lstStyle/>
          <a:p>
            <a:r>
              <a:rPr lang="de-DE" smtClean="0"/>
              <a:t>Autismusbeauftragte Baden-Württemberg</a:t>
            </a:r>
            <a:endParaRPr lang="de-DE"/>
          </a:p>
        </p:txBody>
      </p:sp>
      <p:sp>
        <p:nvSpPr>
          <p:cNvPr id="6" name="Foliennummernplatzhalter 5"/>
          <p:cNvSpPr>
            <a:spLocks noGrp="1"/>
          </p:cNvSpPr>
          <p:nvPr>
            <p:ph type="sldNum" sz="quarter" idx="12"/>
          </p:nvPr>
        </p:nvSpPr>
        <p:spPr/>
        <p:txBody>
          <a:bodyPr/>
          <a:lstStyle/>
          <a:p>
            <a:fld id="{12F83FB5-4971-D843-A235-8B126D7E6A7B}" type="slidenum">
              <a:rPr lang="de-DE" smtClean="0"/>
              <a:pPr/>
              <a:t>‹Nr.›</a:t>
            </a:fld>
            <a:endParaRPr lang="de-DE"/>
          </a:p>
        </p:txBody>
      </p:sp>
    </p:spTree>
    <p:extLst>
      <p:ext uri="{BB962C8B-B14F-4D97-AF65-F5344CB8AC3E}">
        <p14:creationId xmlns:p14="http://schemas.microsoft.com/office/powerpoint/2010/main" val="1690318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F8F18F0E-473B-294E-A9A8-C6FA9F864A59}" type="datetime1">
              <a:rPr lang="de-DE" smtClean="0"/>
              <a:pPr/>
              <a:t>24.01.16</a:t>
            </a:fld>
            <a:endParaRPr lang="de-DE"/>
          </a:p>
        </p:txBody>
      </p:sp>
      <p:sp>
        <p:nvSpPr>
          <p:cNvPr id="6" name="Fußzeilenplatzhalter 5"/>
          <p:cNvSpPr>
            <a:spLocks noGrp="1"/>
          </p:cNvSpPr>
          <p:nvPr>
            <p:ph type="ftr" sz="quarter" idx="11"/>
          </p:nvPr>
        </p:nvSpPr>
        <p:spPr/>
        <p:txBody>
          <a:bodyPr/>
          <a:lstStyle/>
          <a:p>
            <a:r>
              <a:rPr lang="de-DE" smtClean="0"/>
              <a:t>Autismusbeauftragte Baden-Württemberg</a:t>
            </a:r>
            <a:endParaRPr lang="de-DE"/>
          </a:p>
        </p:txBody>
      </p:sp>
      <p:sp>
        <p:nvSpPr>
          <p:cNvPr id="7" name="Foliennummernplatzhalter 6"/>
          <p:cNvSpPr>
            <a:spLocks noGrp="1"/>
          </p:cNvSpPr>
          <p:nvPr>
            <p:ph type="sldNum" sz="quarter" idx="12"/>
          </p:nvPr>
        </p:nvSpPr>
        <p:spPr/>
        <p:txBody>
          <a:bodyPr/>
          <a:lstStyle/>
          <a:p>
            <a:fld id="{12F83FB5-4971-D843-A235-8B126D7E6A7B}" type="slidenum">
              <a:rPr lang="de-DE" smtClean="0"/>
              <a:pPr/>
              <a:t>‹Nr.›</a:t>
            </a:fld>
            <a:endParaRPr lang="de-DE"/>
          </a:p>
        </p:txBody>
      </p:sp>
    </p:spTree>
    <p:extLst>
      <p:ext uri="{BB962C8B-B14F-4D97-AF65-F5344CB8AC3E}">
        <p14:creationId xmlns:p14="http://schemas.microsoft.com/office/powerpoint/2010/main" val="1085488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ED9BB212-F14C-E845-A7E1-9202062C7376}" type="datetime1">
              <a:rPr lang="de-DE" smtClean="0"/>
              <a:pPr/>
              <a:t>24.01.16</a:t>
            </a:fld>
            <a:endParaRPr lang="de-DE"/>
          </a:p>
        </p:txBody>
      </p:sp>
      <p:sp>
        <p:nvSpPr>
          <p:cNvPr id="8" name="Fußzeilenplatzhalter 7"/>
          <p:cNvSpPr>
            <a:spLocks noGrp="1"/>
          </p:cNvSpPr>
          <p:nvPr>
            <p:ph type="ftr" sz="quarter" idx="11"/>
          </p:nvPr>
        </p:nvSpPr>
        <p:spPr/>
        <p:txBody>
          <a:bodyPr/>
          <a:lstStyle/>
          <a:p>
            <a:r>
              <a:rPr lang="de-DE" smtClean="0"/>
              <a:t>Autismusbeauftragte Baden-Württemberg</a:t>
            </a:r>
            <a:endParaRPr lang="de-DE"/>
          </a:p>
        </p:txBody>
      </p:sp>
      <p:sp>
        <p:nvSpPr>
          <p:cNvPr id="9" name="Foliennummernplatzhalter 8"/>
          <p:cNvSpPr>
            <a:spLocks noGrp="1"/>
          </p:cNvSpPr>
          <p:nvPr>
            <p:ph type="sldNum" sz="quarter" idx="12"/>
          </p:nvPr>
        </p:nvSpPr>
        <p:spPr/>
        <p:txBody>
          <a:bodyPr/>
          <a:lstStyle/>
          <a:p>
            <a:fld id="{12F83FB5-4971-D843-A235-8B126D7E6A7B}" type="slidenum">
              <a:rPr lang="de-DE" smtClean="0"/>
              <a:pPr/>
              <a:t>‹Nr.›</a:t>
            </a:fld>
            <a:endParaRPr lang="de-DE"/>
          </a:p>
        </p:txBody>
      </p:sp>
    </p:spTree>
    <p:extLst>
      <p:ext uri="{BB962C8B-B14F-4D97-AF65-F5344CB8AC3E}">
        <p14:creationId xmlns:p14="http://schemas.microsoft.com/office/powerpoint/2010/main" val="2155583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42F897B1-DC2B-894B-8DB1-E6E8B82D4300}" type="datetime1">
              <a:rPr lang="de-DE" smtClean="0"/>
              <a:pPr/>
              <a:t>24.01.16</a:t>
            </a:fld>
            <a:endParaRPr lang="de-DE"/>
          </a:p>
        </p:txBody>
      </p:sp>
      <p:sp>
        <p:nvSpPr>
          <p:cNvPr id="4" name="Fußzeilenplatzhalter 3"/>
          <p:cNvSpPr>
            <a:spLocks noGrp="1"/>
          </p:cNvSpPr>
          <p:nvPr>
            <p:ph type="ftr" sz="quarter" idx="11"/>
          </p:nvPr>
        </p:nvSpPr>
        <p:spPr/>
        <p:txBody>
          <a:bodyPr/>
          <a:lstStyle/>
          <a:p>
            <a:r>
              <a:rPr lang="de-DE" smtClean="0"/>
              <a:t>Autismusbeauftragte Baden-Württemberg</a:t>
            </a:r>
            <a:endParaRPr lang="de-DE"/>
          </a:p>
        </p:txBody>
      </p:sp>
      <p:sp>
        <p:nvSpPr>
          <p:cNvPr id="5" name="Foliennummernplatzhalter 4"/>
          <p:cNvSpPr>
            <a:spLocks noGrp="1"/>
          </p:cNvSpPr>
          <p:nvPr>
            <p:ph type="sldNum" sz="quarter" idx="12"/>
          </p:nvPr>
        </p:nvSpPr>
        <p:spPr/>
        <p:txBody>
          <a:bodyPr/>
          <a:lstStyle/>
          <a:p>
            <a:fld id="{12F83FB5-4971-D843-A235-8B126D7E6A7B}" type="slidenum">
              <a:rPr lang="de-DE" smtClean="0"/>
              <a:pPr/>
              <a:t>‹Nr.›</a:t>
            </a:fld>
            <a:endParaRPr lang="de-DE"/>
          </a:p>
        </p:txBody>
      </p:sp>
    </p:spTree>
    <p:extLst>
      <p:ext uri="{BB962C8B-B14F-4D97-AF65-F5344CB8AC3E}">
        <p14:creationId xmlns:p14="http://schemas.microsoft.com/office/powerpoint/2010/main" val="2232014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B90A309-A8E9-974F-B198-0B9BBBB2F06B}" type="datetime1">
              <a:rPr lang="de-DE" smtClean="0"/>
              <a:pPr/>
              <a:t>24.01.16</a:t>
            </a:fld>
            <a:endParaRPr lang="de-DE"/>
          </a:p>
        </p:txBody>
      </p:sp>
      <p:sp>
        <p:nvSpPr>
          <p:cNvPr id="3" name="Fußzeilenplatzhalter 2"/>
          <p:cNvSpPr>
            <a:spLocks noGrp="1"/>
          </p:cNvSpPr>
          <p:nvPr>
            <p:ph type="ftr" sz="quarter" idx="11"/>
          </p:nvPr>
        </p:nvSpPr>
        <p:spPr/>
        <p:txBody>
          <a:bodyPr/>
          <a:lstStyle/>
          <a:p>
            <a:r>
              <a:rPr lang="de-DE" smtClean="0"/>
              <a:t>Autismusbeauftragte Baden-Württemberg</a:t>
            </a:r>
            <a:endParaRPr lang="de-DE"/>
          </a:p>
        </p:txBody>
      </p:sp>
      <p:sp>
        <p:nvSpPr>
          <p:cNvPr id="4" name="Foliennummernplatzhalter 3"/>
          <p:cNvSpPr>
            <a:spLocks noGrp="1"/>
          </p:cNvSpPr>
          <p:nvPr>
            <p:ph type="sldNum" sz="quarter" idx="12"/>
          </p:nvPr>
        </p:nvSpPr>
        <p:spPr/>
        <p:txBody>
          <a:bodyPr/>
          <a:lstStyle/>
          <a:p>
            <a:fld id="{12F83FB5-4971-D843-A235-8B126D7E6A7B}" type="slidenum">
              <a:rPr lang="de-DE" smtClean="0"/>
              <a:pPr/>
              <a:t>‹Nr.›</a:t>
            </a:fld>
            <a:endParaRPr lang="de-DE"/>
          </a:p>
        </p:txBody>
      </p:sp>
    </p:spTree>
    <p:extLst>
      <p:ext uri="{BB962C8B-B14F-4D97-AF65-F5344CB8AC3E}">
        <p14:creationId xmlns:p14="http://schemas.microsoft.com/office/powerpoint/2010/main" val="1312596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5EE26204-30BE-A54C-BBC1-A4ACBE9FC110}" type="datetime1">
              <a:rPr lang="de-DE" smtClean="0"/>
              <a:pPr/>
              <a:t>24.01.16</a:t>
            </a:fld>
            <a:endParaRPr lang="de-DE"/>
          </a:p>
        </p:txBody>
      </p:sp>
      <p:sp>
        <p:nvSpPr>
          <p:cNvPr id="6" name="Fußzeilenplatzhalter 5"/>
          <p:cNvSpPr>
            <a:spLocks noGrp="1"/>
          </p:cNvSpPr>
          <p:nvPr>
            <p:ph type="ftr" sz="quarter" idx="11"/>
          </p:nvPr>
        </p:nvSpPr>
        <p:spPr/>
        <p:txBody>
          <a:bodyPr/>
          <a:lstStyle/>
          <a:p>
            <a:r>
              <a:rPr lang="de-DE" smtClean="0"/>
              <a:t>Autismusbeauftragte Baden-Württemberg</a:t>
            </a:r>
            <a:endParaRPr lang="de-DE"/>
          </a:p>
        </p:txBody>
      </p:sp>
      <p:sp>
        <p:nvSpPr>
          <p:cNvPr id="7" name="Foliennummernplatzhalter 6"/>
          <p:cNvSpPr>
            <a:spLocks noGrp="1"/>
          </p:cNvSpPr>
          <p:nvPr>
            <p:ph type="sldNum" sz="quarter" idx="12"/>
          </p:nvPr>
        </p:nvSpPr>
        <p:spPr/>
        <p:txBody>
          <a:bodyPr/>
          <a:lstStyle/>
          <a:p>
            <a:fld id="{12F83FB5-4971-D843-A235-8B126D7E6A7B}" type="slidenum">
              <a:rPr lang="de-DE" smtClean="0"/>
              <a:pPr/>
              <a:t>‹Nr.›</a:t>
            </a:fld>
            <a:endParaRPr lang="de-DE"/>
          </a:p>
        </p:txBody>
      </p:sp>
    </p:spTree>
    <p:extLst>
      <p:ext uri="{BB962C8B-B14F-4D97-AF65-F5344CB8AC3E}">
        <p14:creationId xmlns:p14="http://schemas.microsoft.com/office/powerpoint/2010/main" val="1042614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DD8D7707-0675-794A-902A-7C91F2D4B2E8}" type="datetime1">
              <a:rPr lang="de-DE" smtClean="0"/>
              <a:pPr/>
              <a:t>24.01.16</a:t>
            </a:fld>
            <a:endParaRPr lang="de-DE"/>
          </a:p>
        </p:txBody>
      </p:sp>
      <p:sp>
        <p:nvSpPr>
          <p:cNvPr id="6" name="Fußzeilenplatzhalter 5"/>
          <p:cNvSpPr>
            <a:spLocks noGrp="1"/>
          </p:cNvSpPr>
          <p:nvPr>
            <p:ph type="ftr" sz="quarter" idx="11"/>
          </p:nvPr>
        </p:nvSpPr>
        <p:spPr/>
        <p:txBody>
          <a:bodyPr/>
          <a:lstStyle/>
          <a:p>
            <a:r>
              <a:rPr lang="de-DE" smtClean="0"/>
              <a:t>Autismusbeauftragte Baden-Württemberg</a:t>
            </a:r>
            <a:endParaRPr lang="de-DE"/>
          </a:p>
        </p:txBody>
      </p:sp>
      <p:sp>
        <p:nvSpPr>
          <p:cNvPr id="7" name="Foliennummernplatzhalter 6"/>
          <p:cNvSpPr>
            <a:spLocks noGrp="1"/>
          </p:cNvSpPr>
          <p:nvPr>
            <p:ph type="sldNum" sz="quarter" idx="12"/>
          </p:nvPr>
        </p:nvSpPr>
        <p:spPr/>
        <p:txBody>
          <a:bodyPr/>
          <a:lstStyle/>
          <a:p>
            <a:fld id="{12F83FB5-4971-D843-A235-8B126D7E6A7B}" type="slidenum">
              <a:rPr lang="de-DE" smtClean="0"/>
              <a:pPr/>
              <a:t>‹Nr.›</a:t>
            </a:fld>
            <a:endParaRPr lang="de-DE"/>
          </a:p>
        </p:txBody>
      </p:sp>
    </p:spTree>
    <p:extLst>
      <p:ext uri="{BB962C8B-B14F-4D97-AF65-F5344CB8AC3E}">
        <p14:creationId xmlns:p14="http://schemas.microsoft.com/office/powerpoint/2010/main" val="39894284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3361E5-8285-FA40-A376-EA0B560F979B}" type="datetime1">
              <a:rPr lang="de-DE" smtClean="0"/>
              <a:pPr/>
              <a:t>24.01.16</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Autismusbeauftragte Baden-Württemberg</a:t>
            </a: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F83FB5-4971-D843-A235-8B126D7E6A7B}" type="slidenum">
              <a:rPr lang="de-DE" smtClean="0"/>
              <a:pPr/>
              <a:t>‹Nr.›</a:t>
            </a:fld>
            <a:endParaRPr lang="de-DE"/>
          </a:p>
        </p:txBody>
      </p:sp>
    </p:spTree>
    <p:extLst>
      <p:ext uri="{BB962C8B-B14F-4D97-AF65-F5344CB8AC3E}">
        <p14:creationId xmlns:p14="http://schemas.microsoft.com/office/powerpoint/2010/main" val="3517037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file://localhost/http/::www.caratuleo.com:b:bso_-_rain_man-front.jpg" TargetMode="External"/><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8" descr="logo_bg_le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720" y="5672296"/>
            <a:ext cx="9286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1"/>
          <p:cNvSpPr txBox="1">
            <a:spLocks noChangeArrowheads="1"/>
          </p:cNvSpPr>
          <p:nvPr/>
        </p:nvSpPr>
        <p:spPr bwMode="auto">
          <a:xfrm rot="21183908">
            <a:off x="908050" y="618799"/>
            <a:ext cx="79629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4000" b="1" dirty="0" smtClean="0">
                <a:solidFill>
                  <a:srgbClr val="0000FF"/>
                </a:solidFill>
                <a:latin typeface="Andale Mono" charset="0"/>
                <a:cs typeface="Andale Mono" charset="0"/>
              </a:rPr>
              <a:t>Wege entstehen beim Gehen – aber bitte nur mit Kompass und Landkarte !</a:t>
            </a:r>
            <a:endParaRPr lang="de-DE" sz="4000" b="1" dirty="0">
              <a:solidFill>
                <a:srgbClr val="0000FF"/>
              </a:solidFill>
              <a:latin typeface="Andale Mono" charset="0"/>
              <a:cs typeface="Andale Mono" charset="0"/>
            </a:endParaRPr>
          </a:p>
        </p:txBody>
      </p:sp>
      <p:pic>
        <p:nvPicPr>
          <p:cNvPr id="8" name="Bild 3" descr="Butt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9972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liennummernplatzhalter 2"/>
          <p:cNvSpPr>
            <a:spLocks noGrp="1"/>
          </p:cNvSpPr>
          <p:nvPr>
            <p:ph type="sldNum" sz="quarter" idx="12"/>
          </p:nvPr>
        </p:nvSpPr>
        <p:spPr/>
        <p:txBody>
          <a:bodyPr/>
          <a:lstStyle/>
          <a:p>
            <a:fld id="{12F83FB5-4971-D843-A235-8B126D7E6A7B}" type="slidenum">
              <a:rPr lang="de-DE" smtClean="0"/>
              <a:pPr/>
              <a:t>1</a:t>
            </a:fld>
            <a:endParaRPr lang="de-DE"/>
          </a:p>
        </p:txBody>
      </p:sp>
      <p:sp>
        <p:nvSpPr>
          <p:cNvPr id="6" name="Textfeld 5"/>
          <p:cNvSpPr txBox="1"/>
          <p:nvPr/>
        </p:nvSpPr>
        <p:spPr>
          <a:xfrm>
            <a:off x="2957286" y="6465530"/>
            <a:ext cx="3085513" cy="369332"/>
          </a:xfrm>
          <a:prstGeom prst="rect">
            <a:avLst/>
          </a:prstGeom>
          <a:noFill/>
        </p:spPr>
        <p:txBody>
          <a:bodyPr wrap="none" rtlCol="0">
            <a:spAutoFit/>
          </a:bodyPr>
          <a:lstStyle/>
          <a:p>
            <a:r>
              <a:rPr lang="de-DE" b="1" dirty="0" err="1" smtClean="0"/>
              <a:t>Fachtag</a:t>
            </a:r>
            <a:r>
              <a:rPr lang="de-DE" b="1" dirty="0" smtClean="0"/>
              <a:t> Inklusion am 28.01.16 </a:t>
            </a:r>
            <a:endParaRPr lang="de-DE" b="1" dirty="0"/>
          </a:p>
        </p:txBody>
      </p:sp>
    </p:spTree>
    <p:extLst>
      <p:ext uri="{BB962C8B-B14F-4D97-AF65-F5344CB8AC3E}">
        <p14:creationId xmlns:p14="http://schemas.microsoft.com/office/powerpoint/2010/main" val="392992668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solidFill>
                  <a:srgbClr val="FF0000"/>
                </a:solidFill>
                <a:latin typeface="Arial"/>
                <a:cs typeface="Arial"/>
              </a:rPr>
              <a:t>Wie erlebt mein Kind die Welt ?</a:t>
            </a:r>
            <a:endParaRPr lang="de-DE" b="1" dirty="0">
              <a:solidFill>
                <a:srgbClr val="FF0000"/>
              </a:solidFill>
              <a:latin typeface="Arial"/>
              <a:cs typeface="Arial"/>
            </a:endParaRPr>
          </a:p>
        </p:txBody>
      </p:sp>
      <p:sp>
        <p:nvSpPr>
          <p:cNvPr id="3" name="Inhaltsplatzhalter 2"/>
          <p:cNvSpPr>
            <a:spLocks noGrp="1"/>
          </p:cNvSpPr>
          <p:nvPr>
            <p:ph idx="1"/>
          </p:nvPr>
        </p:nvSpPr>
        <p:spPr/>
        <p:txBody>
          <a:bodyPr/>
          <a:lstStyle/>
          <a:p>
            <a:r>
              <a:rPr lang="de-DE" sz="2000" dirty="0" smtClean="0">
                <a:latin typeface="Arial" charset="0"/>
              </a:rPr>
              <a:t>Es gibt Hinweise auf Besonderheiten in der </a:t>
            </a:r>
            <a:r>
              <a:rPr lang="de-DE" sz="2000" b="1" dirty="0" smtClean="0">
                <a:solidFill>
                  <a:srgbClr val="0000FF"/>
                </a:solidFill>
                <a:latin typeface="Arial" charset="0"/>
              </a:rPr>
              <a:t>sinnlichen Wahrnehmung:</a:t>
            </a:r>
          </a:p>
          <a:p>
            <a:pPr lvl="1"/>
            <a:r>
              <a:rPr lang="de-DE" sz="2000" b="1" dirty="0" smtClean="0">
                <a:latin typeface="Arial" charset="0"/>
              </a:rPr>
              <a:t>	</a:t>
            </a:r>
            <a:r>
              <a:rPr lang="de-DE" sz="2000" dirty="0" smtClean="0">
                <a:latin typeface="Arial" charset="0"/>
              </a:rPr>
              <a:t>Hören</a:t>
            </a:r>
          </a:p>
          <a:p>
            <a:pPr lvl="1"/>
            <a:r>
              <a:rPr lang="de-DE" sz="2000" dirty="0" smtClean="0">
                <a:latin typeface="Arial" charset="0"/>
              </a:rPr>
              <a:t>	Sehen</a:t>
            </a:r>
          </a:p>
          <a:p>
            <a:pPr lvl="1"/>
            <a:r>
              <a:rPr lang="de-DE" sz="2000" dirty="0" smtClean="0">
                <a:latin typeface="Arial" charset="0"/>
              </a:rPr>
              <a:t>	Riechen, Schmecken</a:t>
            </a:r>
          </a:p>
          <a:p>
            <a:pPr lvl="1"/>
            <a:r>
              <a:rPr lang="de-DE" sz="2000" dirty="0" smtClean="0">
                <a:latin typeface="Arial" charset="0"/>
              </a:rPr>
              <a:t> 	Tasten</a:t>
            </a:r>
          </a:p>
          <a:p>
            <a:pPr lvl="1"/>
            <a:r>
              <a:rPr lang="de-DE" sz="2000" dirty="0" smtClean="0">
                <a:latin typeface="Arial" charset="0"/>
              </a:rPr>
              <a:t>	Gleichgewicht</a:t>
            </a:r>
          </a:p>
          <a:p>
            <a:r>
              <a:rPr lang="de-DE" sz="2000" dirty="0" smtClean="0">
                <a:latin typeface="Arial" charset="0"/>
              </a:rPr>
              <a:t>Es zeigen sich sowohl Über- als auch Unterempfindlichkeiten</a:t>
            </a:r>
          </a:p>
          <a:p>
            <a:r>
              <a:rPr lang="de-DE" sz="2000" dirty="0" smtClean="0">
                <a:latin typeface="Arial" charset="0"/>
              </a:rPr>
              <a:t>Offenbar können autistische Kinder die Reizmenge schlechter kontrollieren (Filterschwäche)</a:t>
            </a:r>
          </a:p>
          <a:p>
            <a:r>
              <a:rPr lang="de-DE" sz="2000" dirty="0" smtClean="0">
                <a:latin typeface="Arial" charset="0"/>
              </a:rPr>
              <a:t>Es kommt seltener zu Verknüpfungen unterschiedlicher Sinnesbereiche („intermodale Störung“)</a:t>
            </a:r>
          </a:p>
          <a:p>
            <a:endParaRPr lang="de-DE" sz="2000" dirty="0" smtClean="0">
              <a:latin typeface="Arial" charset="0"/>
            </a:endParaRPr>
          </a:p>
          <a:p>
            <a:endParaRPr lang="de-DE" sz="1800" b="1" dirty="0" smtClean="0">
              <a:latin typeface="Arial" charset="0"/>
            </a:endParaRPr>
          </a:p>
          <a:p>
            <a:endParaRPr lang="de-DE" dirty="0"/>
          </a:p>
        </p:txBody>
      </p:sp>
      <p:sp>
        <p:nvSpPr>
          <p:cNvPr id="4" name="Fußzeilenplatzhalter 3"/>
          <p:cNvSpPr>
            <a:spLocks noGrp="1"/>
          </p:cNvSpPr>
          <p:nvPr>
            <p:ph type="ftr" sz="quarter" idx="11"/>
          </p:nvPr>
        </p:nvSpPr>
        <p:spPr/>
        <p:txBody>
          <a:bodyPr/>
          <a:lstStyle/>
          <a:p>
            <a:r>
              <a:rPr lang="de-DE" smtClean="0"/>
              <a:t>Autismusbeauftragte Baden-Württemberg</a:t>
            </a:r>
            <a:endParaRPr lang="de-DE"/>
          </a:p>
        </p:txBody>
      </p:sp>
      <p:pic>
        <p:nvPicPr>
          <p:cNvPr id="5" name="Grafik 8" descr="logo_bg_le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720" y="5672296"/>
            <a:ext cx="9286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liennummernplatzhalter 6"/>
          <p:cNvSpPr>
            <a:spLocks noGrp="1"/>
          </p:cNvSpPr>
          <p:nvPr>
            <p:ph type="sldNum" sz="quarter" idx="12"/>
          </p:nvPr>
        </p:nvSpPr>
        <p:spPr/>
        <p:txBody>
          <a:bodyPr/>
          <a:lstStyle/>
          <a:p>
            <a:fld id="{12F83FB5-4971-D843-A235-8B126D7E6A7B}" type="slidenum">
              <a:rPr lang="de-DE" smtClean="0"/>
              <a:pPr/>
              <a:t>10</a:t>
            </a:fld>
            <a:endParaRPr lang="de-DE"/>
          </a:p>
        </p:txBody>
      </p:sp>
    </p:spTree>
    <p:extLst>
      <p:ext uri="{BB962C8B-B14F-4D97-AF65-F5344CB8AC3E}">
        <p14:creationId xmlns:p14="http://schemas.microsoft.com/office/powerpoint/2010/main" val="110664181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smtClean="0"/>
              <a:t>Autismusbeauftragte Baden-Württemberg</a:t>
            </a:r>
            <a:endParaRPr lang="de-DE"/>
          </a:p>
        </p:txBody>
      </p:sp>
      <p:pic>
        <p:nvPicPr>
          <p:cNvPr id="5" name="Grafik 8" descr="logo_bg_le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720" y="5672296"/>
            <a:ext cx="9286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rotsn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981075"/>
            <a:ext cx="8424862" cy="5481638"/>
          </a:xfrm>
          <a:prstGeom prst="rect">
            <a:avLst/>
          </a:prstGeom>
          <a:noFill/>
          <a:ln w="57150">
            <a:solidFill>
              <a:srgbClr val="0066CC"/>
            </a:solidFill>
            <a:miter lim="800000"/>
            <a:headEnd/>
            <a:tailEnd/>
          </a:ln>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2"/>
          </p:nvPr>
        </p:nvSpPr>
        <p:spPr/>
        <p:txBody>
          <a:bodyPr/>
          <a:lstStyle/>
          <a:p>
            <a:fld id="{12F83FB5-4971-D843-A235-8B126D7E6A7B}" type="slidenum">
              <a:rPr lang="de-DE" smtClean="0"/>
              <a:pPr/>
              <a:t>11</a:t>
            </a:fld>
            <a:endParaRPr lang="de-DE"/>
          </a:p>
        </p:txBody>
      </p:sp>
    </p:spTree>
    <p:extLst>
      <p:ext uri="{BB962C8B-B14F-4D97-AF65-F5344CB8AC3E}">
        <p14:creationId xmlns:p14="http://schemas.microsoft.com/office/powerpoint/2010/main" val="16406902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p:val>
                                            <p:fltVal val="0"/>
                                          </p:val>
                                        </p:tav>
                                        <p:tav tm="100000">
                                          <p:val>
                                            <p:strVal val="#ppt_w"/>
                                          </p:val>
                                        </p:tav>
                                      </p:tavLst>
                                    </p:anim>
                                    <p:anim calcmode="lin" valueType="num">
                                      <p:cBhvr>
                                        <p:cTn id="8" dur="5000" fill="hold"/>
                                        <p:tgtEl>
                                          <p:spTgt spid="7"/>
                                        </p:tgtEl>
                                        <p:attrNameLst>
                                          <p:attrName>ppt_h</p:attrName>
                                        </p:attrNameLst>
                                      </p:cBhvr>
                                      <p:tavLst>
                                        <p:tav tm="0">
                                          <p:val>
                                            <p:fltVal val="0"/>
                                          </p:val>
                                        </p:tav>
                                        <p:tav tm="100000">
                                          <p:val>
                                            <p:strVal val="#ppt_h"/>
                                          </p:val>
                                        </p:tav>
                                      </p:tavLst>
                                    </p:anim>
                                    <p:animEffect transition="in" filter="fade">
                                      <p:cBhvr>
                                        <p:cTn id="9"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smtClean="0"/>
              <a:t>Autismusbeauftragte Baden-Württemberg</a:t>
            </a:r>
            <a:endParaRPr lang="de-DE"/>
          </a:p>
        </p:txBody>
      </p:sp>
      <p:pic>
        <p:nvPicPr>
          <p:cNvPr id="5" name="Grafik 8" descr="logo_bg_le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720" y="5672296"/>
            <a:ext cx="9286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Wahrnehm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125538"/>
            <a:ext cx="8424862"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liennummernplatzhalter 2"/>
          <p:cNvSpPr>
            <a:spLocks noGrp="1"/>
          </p:cNvSpPr>
          <p:nvPr>
            <p:ph type="sldNum" sz="quarter" idx="12"/>
          </p:nvPr>
        </p:nvSpPr>
        <p:spPr/>
        <p:txBody>
          <a:bodyPr/>
          <a:lstStyle/>
          <a:p>
            <a:fld id="{12F83FB5-4971-D843-A235-8B126D7E6A7B}" type="slidenum">
              <a:rPr lang="de-DE" smtClean="0"/>
              <a:pPr/>
              <a:t>12</a:t>
            </a:fld>
            <a:endParaRPr lang="de-DE"/>
          </a:p>
        </p:txBody>
      </p:sp>
    </p:spTree>
    <p:extLst>
      <p:ext uri="{BB962C8B-B14F-4D97-AF65-F5344CB8AC3E}">
        <p14:creationId xmlns:p14="http://schemas.microsoft.com/office/powerpoint/2010/main" val="19836406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p:val>
                                            <p:fltVal val="0"/>
                                          </p:val>
                                        </p:tav>
                                        <p:tav tm="100000">
                                          <p:val>
                                            <p:strVal val="#ppt_w"/>
                                          </p:val>
                                        </p:tav>
                                      </p:tavLst>
                                    </p:anim>
                                    <p:anim calcmode="lin" valueType="num">
                                      <p:cBhvr>
                                        <p:cTn id="8" dur="5000" fill="hold"/>
                                        <p:tgtEl>
                                          <p:spTgt spid="6"/>
                                        </p:tgtEl>
                                        <p:attrNameLst>
                                          <p:attrName>ppt_h</p:attrName>
                                        </p:attrNameLst>
                                      </p:cBhvr>
                                      <p:tavLst>
                                        <p:tav tm="0">
                                          <p:val>
                                            <p:fltVal val="0"/>
                                          </p:val>
                                        </p:tav>
                                        <p:tav tm="100000">
                                          <p:val>
                                            <p:strVal val="#ppt_h"/>
                                          </p:val>
                                        </p:tav>
                                      </p:tavLst>
                                    </p:anim>
                                    <p:animEffect transition="in" filter="fade">
                                      <p:cBhvr>
                                        <p:cTn id="9"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b="1" dirty="0" smtClean="0">
                <a:latin typeface="Arial"/>
                <a:cs typeface="Arial"/>
              </a:rPr>
              <a:t>Interaktive Seite, auch gut für </a:t>
            </a:r>
            <a:r>
              <a:rPr lang="de-DE" b="1" dirty="0" err="1" smtClean="0">
                <a:latin typeface="Arial"/>
                <a:cs typeface="Arial"/>
              </a:rPr>
              <a:t>SchülerInnen</a:t>
            </a:r>
            <a:r>
              <a:rPr lang="de-DE" b="1" dirty="0" smtClean="0">
                <a:latin typeface="Arial"/>
                <a:cs typeface="Arial"/>
              </a:rPr>
              <a:t> geeignet !</a:t>
            </a:r>
            <a:endParaRPr lang="de-DE" b="1" dirty="0">
              <a:latin typeface="Arial"/>
              <a:cs typeface="Arial"/>
            </a:endParaRPr>
          </a:p>
        </p:txBody>
      </p:sp>
      <p:sp>
        <p:nvSpPr>
          <p:cNvPr id="3" name="Inhaltsplatzhalter 2"/>
          <p:cNvSpPr>
            <a:spLocks noGrp="1"/>
          </p:cNvSpPr>
          <p:nvPr>
            <p:ph idx="1"/>
          </p:nvPr>
        </p:nvSpPr>
        <p:spPr/>
        <p:txBody>
          <a:bodyPr/>
          <a:lstStyle/>
          <a:p>
            <a:endParaRPr lang="de-DE" dirty="0" smtClean="0"/>
          </a:p>
          <a:p>
            <a:endParaRPr lang="de-DE" dirty="0" smtClean="0"/>
          </a:p>
          <a:p>
            <a:endParaRPr lang="de-DE" dirty="0"/>
          </a:p>
          <a:p>
            <a:r>
              <a:rPr lang="de-DE" sz="4000" b="1" dirty="0" err="1" smtClean="0">
                <a:solidFill>
                  <a:schemeClr val="tx2"/>
                </a:solidFill>
              </a:rPr>
              <a:t>www.asperger-wahrnehmung.de</a:t>
            </a:r>
            <a:endParaRPr lang="de-DE" sz="4000" b="1" dirty="0">
              <a:solidFill>
                <a:schemeClr val="tx2"/>
              </a:solidFill>
            </a:endParaRPr>
          </a:p>
        </p:txBody>
      </p:sp>
    </p:spTree>
    <p:extLst>
      <p:ext uri="{BB962C8B-B14F-4D97-AF65-F5344CB8AC3E}">
        <p14:creationId xmlns:p14="http://schemas.microsoft.com/office/powerpoint/2010/main" val="2661186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solidFill>
                  <a:srgbClr val="FF0000"/>
                </a:solidFill>
                <a:latin typeface="Arial"/>
                <a:cs typeface="Arial"/>
              </a:rPr>
              <a:t>Wie erlebt mein Kind die Welt ?</a:t>
            </a:r>
            <a:endParaRPr lang="de-DE" b="1" dirty="0">
              <a:solidFill>
                <a:srgbClr val="FF0000"/>
              </a:solidFill>
              <a:latin typeface="Arial"/>
              <a:cs typeface="Arial"/>
            </a:endParaRPr>
          </a:p>
        </p:txBody>
      </p:sp>
      <p:sp>
        <p:nvSpPr>
          <p:cNvPr id="3" name="Inhaltsplatzhalter 2"/>
          <p:cNvSpPr>
            <a:spLocks noGrp="1"/>
          </p:cNvSpPr>
          <p:nvPr>
            <p:ph idx="1"/>
          </p:nvPr>
        </p:nvSpPr>
        <p:spPr/>
        <p:txBody>
          <a:bodyPr>
            <a:normAutofit fontScale="92500" lnSpcReduction="20000"/>
          </a:bodyPr>
          <a:lstStyle/>
          <a:p>
            <a:pPr algn="ctr">
              <a:lnSpc>
                <a:spcPct val="90000"/>
              </a:lnSpc>
              <a:buNone/>
            </a:pPr>
            <a:r>
              <a:rPr lang="de-DE" b="1" dirty="0" smtClean="0">
                <a:solidFill>
                  <a:srgbClr val="0000FF"/>
                </a:solidFill>
                <a:latin typeface="Arial" charset="0"/>
              </a:rPr>
              <a:t>Aufmerksamkeit</a:t>
            </a:r>
          </a:p>
          <a:p>
            <a:pPr algn="ctr">
              <a:lnSpc>
                <a:spcPct val="90000"/>
              </a:lnSpc>
              <a:buNone/>
            </a:pPr>
            <a:endParaRPr lang="de-DE" b="1" dirty="0" smtClean="0">
              <a:latin typeface="Arial" charset="0"/>
            </a:endParaRPr>
          </a:p>
          <a:p>
            <a:pPr>
              <a:lnSpc>
                <a:spcPct val="90000"/>
              </a:lnSpc>
            </a:pPr>
            <a:r>
              <a:rPr lang="de-DE" dirty="0" smtClean="0">
                <a:latin typeface="Arial"/>
                <a:cs typeface="Arial"/>
              </a:rPr>
              <a:t>Andere Bewertung von wichtig und unwichtig</a:t>
            </a:r>
          </a:p>
          <a:p>
            <a:pPr>
              <a:lnSpc>
                <a:spcPct val="90000"/>
              </a:lnSpc>
            </a:pPr>
            <a:r>
              <a:rPr lang="de-DE" dirty="0" smtClean="0">
                <a:latin typeface="Arial"/>
                <a:cs typeface="Arial"/>
              </a:rPr>
              <a:t>Soziale Reize werden in ihrer Komplexität nicht wahrgenommen</a:t>
            </a:r>
          </a:p>
          <a:p>
            <a:pPr>
              <a:lnSpc>
                <a:spcPct val="90000"/>
              </a:lnSpc>
            </a:pPr>
            <a:r>
              <a:rPr lang="de-DE" dirty="0" smtClean="0">
                <a:latin typeface="Arial"/>
                <a:cs typeface="Arial"/>
              </a:rPr>
              <a:t>„Überselektivität</a:t>
            </a:r>
            <a:r>
              <a:rPr lang="ja-JP" altLang="de-DE" dirty="0" smtClean="0">
                <a:latin typeface="Arial"/>
                <a:cs typeface="Arial"/>
              </a:rPr>
              <a:t>“</a:t>
            </a:r>
            <a:r>
              <a:rPr lang="de-DE" altLang="ja-JP" dirty="0" smtClean="0">
                <a:latin typeface="Arial"/>
                <a:cs typeface="Arial"/>
              </a:rPr>
              <a:t>, d.h. nur wenige Merkmale werden beachtet</a:t>
            </a:r>
          </a:p>
          <a:p>
            <a:pPr>
              <a:lnSpc>
                <a:spcPct val="90000"/>
              </a:lnSpc>
            </a:pPr>
            <a:r>
              <a:rPr lang="de-DE" dirty="0" smtClean="0">
                <a:latin typeface="Arial"/>
                <a:cs typeface="Arial"/>
              </a:rPr>
              <a:t>Jede Teilhandlung erfordert volle Konzentration</a:t>
            </a:r>
          </a:p>
          <a:p>
            <a:pPr>
              <a:lnSpc>
                <a:spcPct val="90000"/>
              </a:lnSpc>
            </a:pPr>
            <a:r>
              <a:rPr lang="de-DE" dirty="0" smtClean="0">
                <a:latin typeface="Arial"/>
                <a:cs typeface="Arial"/>
              </a:rPr>
              <a:t>Wechsel der Aufmerksamkeit erschwert</a:t>
            </a:r>
          </a:p>
          <a:p>
            <a:pPr>
              <a:lnSpc>
                <a:spcPct val="90000"/>
              </a:lnSpc>
            </a:pPr>
            <a:r>
              <a:rPr lang="de-DE" dirty="0" smtClean="0">
                <a:latin typeface="Arial"/>
                <a:cs typeface="Arial"/>
              </a:rPr>
              <a:t>Keine zwei Dinge gleichzeitig</a:t>
            </a:r>
            <a:endParaRPr lang="de-DE" b="1" dirty="0" smtClean="0">
              <a:latin typeface="Arial"/>
              <a:cs typeface="Arial"/>
            </a:endParaRPr>
          </a:p>
          <a:p>
            <a:endParaRPr lang="de-DE" dirty="0"/>
          </a:p>
        </p:txBody>
      </p:sp>
      <p:sp>
        <p:nvSpPr>
          <p:cNvPr id="4" name="Fußzeilenplatzhalter 3"/>
          <p:cNvSpPr>
            <a:spLocks noGrp="1"/>
          </p:cNvSpPr>
          <p:nvPr>
            <p:ph type="ftr" sz="quarter" idx="11"/>
          </p:nvPr>
        </p:nvSpPr>
        <p:spPr/>
        <p:txBody>
          <a:bodyPr/>
          <a:lstStyle/>
          <a:p>
            <a:r>
              <a:rPr lang="de-DE" smtClean="0"/>
              <a:t>Autismusbeauftragte Baden-Württemberg</a:t>
            </a:r>
            <a:endParaRPr lang="de-DE"/>
          </a:p>
        </p:txBody>
      </p:sp>
      <p:pic>
        <p:nvPicPr>
          <p:cNvPr id="5" name="Grafik 8" descr="logo_bg_le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720" y="5672296"/>
            <a:ext cx="9286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liennummernplatzhalter 6"/>
          <p:cNvSpPr>
            <a:spLocks noGrp="1"/>
          </p:cNvSpPr>
          <p:nvPr>
            <p:ph type="sldNum" sz="quarter" idx="12"/>
          </p:nvPr>
        </p:nvSpPr>
        <p:spPr/>
        <p:txBody>
          <a:bodyPr/>
          <a:lstStyle/>
          <a:p>
            <a:fld id="{12F83FB5-4971-D843-A235-8B126D7E6A7B}" type="slidenum">
              <a:rPr lang="de-DE" smtClean="0"/>
              <a:pPr/>
              <a:t>14</a:t>
            </a:fld>
            <a:endParaRPr lang="de-DE"/>
          </a:p>
        </p:txBody>
      </p:sp>
    </p:spTree>
    <p:extLst>
      <p:ext uri="{BB962C8B-B14F-4D97-AF65-F5344CB8AC3E}">
        <p14:creationId xmlns:p14="http://schemas.microsoft.com/office/powerpoint/2010/main" val="33116173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solidFill>
                  <a:srgbClr val="FF0000"/>
                </a:solidFill>
                <a:latin typeface="Arial"/>
                <a:cs typeface="Arial"/>
              </a:rPr>
              <a:t>Wie erlebt mein Kind die Welt ?</a:t>
            </a:r>
            <a:endParaRPr lang="de-DE" b="1" dirty="0">
              <a:solidFill>
                <a:srgbClr val="FF0000"/>
              </a:solidFill>
              <a:latin typeface="Arial"/>
              <a:cs typeface="Arial"/>
            </a:endParaRPr>
          </a:p>
        </p:txBody>
      </p:sp>
      <p:sp>
        <p:nvSpPr>
          <p:cNvPr id="3" name="Inhaltsplatzhalter 2"/>
          <p:cNvSpPr>
            <a:spLocks noGrp="1"/>
          </p:cNvSpPr>
          <p:nvPr>
            <p:ph idx="1"/>
          </p:nvPr>
        </p:nvSpPr>
        <p:spPr/>
        <p:txBody>
          <a:bodyPr>
            <a:normAutofit fontScale="92500" lnSpcReduction="10000"/>
          </a:bodyPr>
          <a:lstStyle/>
          <a:p>
            <a:pPr algn="ctr">
              <a:lnSpc>
                <a:spcPct val="80000"/>
              </a:lnSpc>
              <a:buNone/>
              <a:defRPr/>
            </a:pPr>
            <a:r>
              <a:rPr lang="de-DE" sz="3500" b="1" dirty="0">
                <a:solidFill>
                  <a:srgbClr val="0000FF"/>
                </a:solidFill>
                <a:latin typeface="Arial" charset="0"/>
              </a:rPr>
              <a:t>Gedächtnis</a:t>
            </a:r>
          </a:p>
          <a:p>
            <a:pPr algn="ctr">
              <a:lnSpc>
                <a:spcPct val="80000"/>
              </a:lnSpc>
              <a:buNone/>
              <a:defRPr/>
            </a:pPr>
            <a:endParaRPr lang="de-DE" sz="2800" b="1" dirty="0">
              <a:latin typeface="Arial" charset="0"/>
            </a:endParaRPr>
          </a:p>
          <a:p>
            <a:pPr>
              <a:lnSpc>
                <a:spcPct val="80000"/>
              </a:lnSpc>
              <a:defRPr/>
            </a:pPr>
            <a:r>
              <a:rPr lang="de-DE" dirty="0">
                <a:latin typeface="Arial" charset="0"/>
              </a:rPr>
              <a:t>Oft phänomenale Einzelgedächtnisleistungen</a:t>
            </a:r>
          </a:p>
          <a:p>
            <a:pPr marL="0" indent="0">
              <a:lnSpc>
                <a:spcPct val="80000"/>
              </a:lnSpc>
              <a:buNone/>
              <a:defRPr/>
            </a:pPr>
            <a:endParaRPr lang="de-DE" dirty="0">
              <a:latin typeface="Arial" charset="0"/>
            </a:endParaRPr>
          </a:p>
          <a:p>
            <a:pPr>
              <a:lnSpc>
                <a:spcPct val="80000"/>
              </a:lnSpc>
              <a:defRPr/>
            </a:pPr>
            <a:r>
              <a:rPr lang="de-DE" dirty="0">
                <a:latin typeface="Arial" charset="0"/>
              </a:rPr>
              <a:t>Probleme, komplexe Informationen abzuspeichern und in sinnvolle Bedeutungszusammenhänge zu bringen</a:t>
            </a:r>
          </a:p>
          <a:p>
            <a:pPr>
              <a:lnSpc>
                <a:spcPct val="80000"/>
              </a:lnSpc>
              <a:defRPr/>
            </a:pPr>
            <a:endParaRPr lang="de-DE" dirty="0">
              <a:latin typeface="Arial" charset="0"/>
            </a:endParaRPr>
          </a:p>
          <a:p>
            <a:pPr>
              <a:lnSpc>
                <a:spcPct val="80000"/>
              </a:lnSpc>
              <a:defRPr/>
            </a:pPr>
            <a:r>
              <a:rPr lang="de-DE" dirty="0">
                <a:latin typeface="Arial" charset="0"/>
              </a:rPr>
              <a:t>Fakten und periodische Abläufe können besser gespeichert werden als Menschen bzw. soziale Kontexte</a:t>
            </a:r>
          </a:p>
          <a:p>
            <a:endParaRPr lang="de-DE" dirty="0"/>
          </a:p>
        </p:txBody>
      </p:sp>
      <p:sp>
        <p:nvSpPr>
          <p:cNvPr id="4" name="Fußzeilenplatzhalter 3"/>
          <p:cNvSpPr>
            <a:spLocks noGrp="1"/>
          </p:cNvSpPr>
          <p:nvPr>
            <p:ph type="ftr" sz="quarter" idx="11"/>
          </p:nvPr>
        </p:nvSpPr>
        <p:spPr/>
        <p:txBody>
          <a:bodyPr/>
          <a:lstStyle/>
          <a:p>
            <a:r>
              <a:rPr lang="de-DE" smtClean="0"/>
              <a:t>Autismusbeauftragte Baden-Württemberg</a:t>
            </a:r>
            <a:endParaRPr lang="de-DE"/>
          </a:p>
        </p:txBody>
      </p:sp>
      <p:pic>
        <p:nvPicPr>
          <p:cNvPr id="5" name="Grafik 8" descr="logo_bg_le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720" y="5672296"/>
            <a:ext cx="9286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liennummernplatzhalter 6"/>
          <p:cNvSpPr>
            <a:spLocks noGrp="1"/>
          </p:cNvSpPr>
          <p:nvPr>
            <p:ph type="sldNum" sz="quarter" idx="12"/>
          </p:nvPr>
        </p:nvSpPr>
        <p:spPr/>
        <p:txBody>
          <a:bodyPr/>
          <a:lstStyle/>
          <a:p>
            <a:fld id="{12F83FB5-4971-D843-A235-8B126D7E6A7B}" type="slidenum">
              <a:rPr lang="de-DE" smtClean="0"/>
              <a:pPr/>
              <a:t>15</a:t>
            </a:fld>
            <a:endParaRPr lang="de-DE"/>
          </a:p>
        </p:txBody>
      </p:sp>
    </p:spTree>
    <p:extLst>
      <p:ext uri="{BB962C8B-B14F-4D97-AF65-F5344CB8AC3E}">
        <p14:creationId xmlns:p14="http://schemas.microsoft.com/office/powerpoint/2010/main" val="144496482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solidFill>
                  <a:srgbClr val="FF0000"/>
                </a:solidFill>
                <a:latin typeface="Arial"/>
                <a:cs typeface="Arial"/>
              </a:rPr>
              <a:t>Wie erlebt mein Kind die Welt ?</a:t>
            </a:r>
            <a:endParaRPr lang="de-DE" b="1" dirty="0">
              <a:solidFill>
                <a:srgbClr val="FF0000"/>
              </a:solidFill>
              <a:latin typeface="Arial"/>
              <a:cs typeface="Arial"/>
            </a:endParaRPr>
          </a:p>
        </p:txBody>
      </p:sp>
      <p:sp>
        <p:nvSpPr>
          <p:cNvPr id="3" name="Inhaltsplatzhalter 2"/>
          <p:cNvSpPr>
            <a:spLocks noGrp="1"/>
          </p:cNvSpPr>
          <p:nvPr>
            <p:ph idx="1"/>
          </p:nvPr>
        </p:nvSpPr>
        <p:spPr/>
        <p:txBody>
          <a:bodyPr/>
          <a:lstStyle/>
          <a:p>
            <a:pPr algn="ctr">
              <a:buNone/>
            </a:pPr>
            <a:r>
              <a:rPr lang="de-DE" b="1" dirty="0" smtClean="0">
                <a:solidFill>
                  <a:srgbClr val="0000FF"/>
                </a:solidFill>
                <a:latin typeface="Arial" charset="0"/>
              </a:rPr>
              <a:t>Problemlösungsverhalten</a:t>
            </a:r>
          </a:p>
          <a:p>
            <a:pPr algn="ctr">
              <a:buNone/>
            </a:pPr>
            <a:endParaRPr lang="de-DE" b="1" dirty="0" smtClean="0">
              <a:latin typeface="Arial" charset="0"/>
            </a:endParaRPr>
          </a:p>
          <a:p>
            <a:r>
              <a:rPr lang="de-DE" dirty="0" smtClean="0">
                <a:latin typeface="Arial" charset="0"/>
              </a:rPr>
              <a:t>Sie beharren auf bekannten Lösungswegen und können sich schwer auf veränderte Situationen einstellen</a:t>
            </a:r>
          </a:p>
          <a:p>
            <a:r>
              <a:rPr lang="de-DE" dirty="0" smtClean="0">
                <a:latin typeface="Arial" charset="0"/>
              </a:rPr>
              <a:t>Sie reagieren häufig impulsiv</a:t>
            </a:r>
          </a:p>
          <a:p>
            <a:r>
              <a:rPr lang="de-DE" dirty="0" smtClean="0">
                <a:latin typeface="Arial" charset="0"/>
              </a:rPr>
              <a:t>Sie sind bezüglich Problemlösung sehr abhängig von äußeren Umweltreizen</a:t>
            </a:r>
          </a:p>
          <a:p>
            <a:endParaRPr lang="de-DE" dirty="0"/>
          </a:p>
        </p:txBody>
      </p:sp>
      <p:sp>
        <p:nvSpPr>
          <p:cNvPr id="4" name="Fußzeilenplatzhalter 3"/>
          <p:cNvSpPr>
            <a:spLocks noGrp="1"/>
          </p:cNvSpPr>
          <p:nvPr>
            <p:ph type="ftr" sz="quarter" idx="11"/>
          </p:nvPr>
        </p:nvSpPr>
        <p:spPr/>
        <p:txBody>
          <a:bodyPr/>
          <a:lstStyle/>
          <a:p>
            <a:r>
              <a:rPr lang="de-DE" smtClean="0"/>
              <a:t>Autismusbeauftragte Baden-Württemberg</a:t>
            </a:r>
            <a:endParaRPr lang="de-DE"/>
          </a:p>
        </p:txBody>
      </p:sp>
      <p:pic>
        <p:nvPicPr>
          <p:cNvPr id="5" name="Grafik 8" descr="logo_bg_le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720" y="5672296"/>
            <a:ext cx="9286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liennummernplatzhalter 6"/>
          <p:cNvSpPr>
            <a:spLocks noGrp="1"/>
          </p:cNvSpPr>
          <p:nvPr>
            <p:ph type="sldNum" sz="quarter" idx="12"/>
          </p:nvPr>
        </p:nvSpPr>
        <p:spPr/>
        <p:txBody>
          <a:bodyPr/>
          <a:lstStyle/>
          <a:p>
            <a:fld id="{12F83FB5-4971-D843-A235-8B126D7E6A7B}" type="slidenum">
              <a:rPr lang="de-DE" smtClean="0"/>
              <a:pPr/>
              <a:t>16</a:t>
            </a:fld>
            <a:endParaRPr lang="de-DE"/>
          </a:p>
        </p:txBody>
      </p:sp>
    </p:spTree>
    <p:extLst>
      <p:ext uri="{BB962C8B-B14F-4D97-AF65-F5344CB8AC3E}">
        <p14:creationId xmlns:p14="http://schemas.microsoft.com/office/powerpoint/2010/main" val="307963478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solidFill>
                  <a:srgbClr val="FF0000"/>
                </a:solidFill>
                <a:latin typeface="Arial"/>
                <a:cs typeface="Arial"/>
              </a:rPr>
              <a:t>Autistische Intelligenz</a:t>
            </a:r>
            <a:endParaRPr lang="de-DE" b="1" dirty="0">
              <a:solidFill>
                <a:srgbClr val="FF0000"/>
              </a:solidFill>
              <a:latin typeface="Arial"/>
              <a:cs typeface="Arial"/>
            </a:endParaRPr>
          </a:p>
        </p:txBody>
      </p:sp>
      <p:sp>
        <p:nvSpPr>
          <p:cNvPr id="3" name="Inhaltsplatzhalter 2"/>
          <p:cNvSpPr>
            <a:spLocks noGrp="1"/>
          </p:cNvSpPr>
          <p:nvPr>
            <p:ph idx="1"/>
          </p:nvPr>
        </p:nvSpPr>
        <p:spPr/>
        <p:txBody>
          <a:bodyPr>
            <a:normAutofit fontScale="92500" lnSpcReduction="10000"/>
          </a:bodyPr>
          <a:lstStyle/>
          <a:p>
            <a:r>
              <a:rPr lang="de-DE" sz="2800" dirty="0" smtClean="0"/>
              <a:t>Fähigkeit der präzisen Detailwahrnehmung</a:t>
            </a:r>
          </a:p>
          <a:p>
            <a:r>
              <a:rPr lang="de-DE" sz="2800" dirty="0" smtClean="0"/>
              <a:t>Fähigkeit, Gegenstände oder Situationen in Einzelteile zu zerlegen, zu speichern und als Puzzle wieder zusammenzufügen</a:t>
            </a:r>
          </a:p>
          <a:p>
            <a:r>
              <a:rPr lang="de-DE" sz="2800" dirty="0" smtClean="0"/>
              <a:t>Fähigkeit, in hoher Quantität von Objekten mehr Unterschiede als Gemeinsamkeiten zu fokussieren</a:t>
            </a:r>
          </a:p>
          <a:p>
            <a:r>
              <a:rPr lang="de-DE" sz="2800" dirty="0" smtClean="0"/>
              <a:t>Fähigkeit, außergewöhnliche Interessen zu entwickeln, zu vertiefen und anzuwenden</a:t>
            </a:r>
          </a:p>
          <a:p>
            <a:r>
              <a:rPr lang="de-DE" sz="2800" dirty="0" smtClean="0"/>
              <a:t>Fähigkeit, Stress und belastende Situationen durch mentale Strategien (z.B. Zählen) zu kompensieren</a:t>
            </a:r>
          </a:p>
          <a:p>
            <a:r>
              <a:rPr lang="de-DE" sz="1800" dirty="0" smtClean="0"/>
              <a:t>(nach Prof. Dr. Georg </a:t>
            </a:r>
            <a:r>
              <a:rPr lang="de-DE" sz="1800" dirty="0" err="1" smtClean="0"/>
              <a:t>Theunissen</a:t>
            </a:r>
            <a:r>
              <a:rPr lang="de-DE" sz="1800" dirty="0" smtClean="0"/>
              <a:t> 2015)</a:t>
            </a:r>
          </a:p>
          <a:p>
            <a:endParaRPr lang="de-DE" sz="2800" dirty="0" smtClean="0"/>
          </a:p>
          <a:p>
            <a:endParaRPr lang="de-DE" dirty="0" smtClean="0"/>
          </a:p>
          <a:p>
            <a:endParaRPr lang="de-DE" dirty="0"/>
          </a:p>
        </p:txBody>
      </p:sp>
      <p:sp>
        <p:nvSpPr>
          <p:cNvPr id="4" name="Fußzeilenplatzhalter 3"/>
          <p:cNvSpPr>
            <a:spLocks noGrp="1"/>
          </p:cNvSpPr>
          <p:nvPr>
            <p:ph type="ftr" sz="quarter" idx="11"/>
          </p:nvPr>
        </p:nvSpPr>
        <p:spPr/>
        <p:txBody>
          <a:bodyPr/>
          <a:lstStyle/>
          <a:p>
            <a:r>
              <a:rPr lang="de-DE" smtClean="0"/>
              <a:t>Autismusbeauftragte Baden-Württemberg</a:t>
            </a:r>
            <a:endParaRPr lang="de-DE"/>
          </a:p>
        </p:txBody>
      </p:sp>
      <p:sp>
        <p:nvSpPr>
          <p:cNvPr id="5" name="Foliennummernplatzhalter 4"/>
          <p:cNvSpPr>
            <a:spLocks noGrp="1"/>
          </p:cNvSpPr>
          <p:nvPr>
            <p:ph type="sldNum" sz="quarter" idx="12"/>
          </p:nvPr>
        </p:nvSpPr>
        <p:spPr/>
        <p:txBody>
          <a:bodyPr/>
          <a:lstStyle/>
          <a:p>
            <a:fld id="{12F83FB5-4971-D843-A235-8B126D7E6A7B}" type="slidenum">
              <a:rPr lang="de-DE" smtClean="0"/>
              <a:pPr/>
              <a:t>17</a:t>
            </a:fld>
            <a:endParaRPr lang="de-DE"/>
          </a:p>
        </p:txBody>
      </p:sp>
    </p:spTree>
    <p:extLst>
      <p:ext uri="{BB962C8B-B14F-4D97-AF65-F5344CB8AC3E}">
        <p14:creationId xmlns:p14="http://schemas.microsoft.com/office/powerpoint/2010/main" val="408946665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solidFill>
                  <a:srgbClr val="FF0000"/>
                </a:solidFill>
                <a:latin typeface="Arial"/>
                <a:cs typeface="Arial"/>
              </a:rPr>
              <a:t>Gefühle-Gefühle-Gefühle</a:t>
            </a:r>
            <a:endParaRPr lang="de-DE" b="1" dirty="0">
              <a:solidFill>
                <a:srgbClr val="FF0000"/>
              </a:solidFill>
              <a:latin typeface="Arial"/>
              <a:cs typeface="Arial"/>
            </a:endParaRPr>
          </a:p>
        </p:txBody>
      </p:sp>
      <p:sp>
        <p:nvSpPr>
          <p:cNvPr id="3" name="Inhaltsplatzhalter 2"/>
          <p:cNvSpPr>
            <a:spLocks noGrp="1"/>
          </p:cNvSpPr>
          <p:nvPr>
            <p:ph idx="1"/>
          </p:nvPr>
        </p:nvSpPr>
        <p:spPr/>
        <p:txBody>
          <a:bodyPr/>
          <a:lstStyle/>
          <a:p>
            <a:pPr>
              <a:lnSpc>
                <a:spcPct val="90000"/>
              </a:lnSpc>
            </a:pPr>
            <a:r>
              <a:rPr lang="de-DE" sz="2400" b="1" dirty="0" smtClean="0">
                <a:latin typeface="Arial" charset="0"/>
              </a:rPr>
              <a:t>„</a:t>
            </a:r>
            <a:r>
              <a:rPr lang="de-DE" sz="2400" b="1" dirty="0" err="1" smtClean="0">
                <a:latin typeface="Arial" charset="0"/>
              </a:rPr>
              <a:t>Theory</a:t>
            </a:r>
            <a:r>
              <a:rPr lang="de-DE" sz="2400" b="1" dirty="0" smtClean="0">
                <a:latin typeface="Arial" charset="0"/>
              </a:rPr>
              <a:t> </a:t>
            </a:r>
            <a:r>
              <a:rPr lang="de-DE" sz="2400" b="1" dirty="0" err="1" smtClean="0">
                <a:latin typeface="Arial" charset="0"/>
              </a:rPr>
              <a:t>of</a:t>
            </a:r>
            <a:r>
              <a:rPr lang="de-DE" sz="2400" b="1" dirty="0" smtClean="0">
                <a:latin typeface="Arial" charset="0"/>
              </a:rPr>
              <a:t> </a:t>
            </a:r>
            <a:r>
              <a:rPr lang="de-DE" sz="2400" b="1" dirty="0" err="1" smtClean="0">
                <a:latin typeface="Arial" charset="0"/>
              </a:rPr>
              <a:t>mind</a:t>
            </a:r>
            <a:r>
              <a:rPr lang="ja-JP" altLang="de-DE" sz="2400" b="1" dirty="0" smtClean="0">
                <a:latin typeface="Arial" charset="0"/>
              </a:rPr>
              <a:t>“</a:t>
            </a:r>
            <a:r>
              <a:rPr lang="de-DE" altLang="ja-JP" sz="2400" b="1" dirty="0" smtClean="0">
                <a:latin typeface="Arial" charset="0"/>
              </a:rPr>
              <a:t>:</a:t>
            </a:r>
          </a:p>
          <a:p>
            <a:pPr lvl="1">
              <a:lnSpc>
                <a:spcPct val="90000"/>
              </a:lnSpc>
            </a:pPr>
            <a:r>
              <a:rPr lang="de-DE" sz="2000" dirty="0" smtClean="0">
                <a:latin typeface="Arial" charset="0"/>
              </a:rPr>
              <a:t>Die Bedeutung der Spiegelneuronen:</a:t>
            </a:r>
          </a:p>
          <a:p>
            <a:pPr lvl="2">
              <a:lnSpc>
                <a:spcPct val="90000"/>
              </a:lnSpc>
            </a:pPr>
            <a:r>
              <a:rPr lang="de-DE" sz="1800" dirty="0" smtClean="0">
                <a:latin typeface="Arial" charset="0"/>
              </a:rPr>
              <a:t>Spezialisierte Nervenzellen, die Beobachtungen mit der Durchführung von Handlungen kombinieren, z.B. gähnen, wenn ein anderer gähnt</a:t>
            </a:r>
          </a:p>
          <a:p>
            <a:pPr lvl="2">
              <a:lnSpc>
                <a:spcPct val="90000"/>
              </a:lnSpc>
            </a:pPr>
            <a:r>
              <a:rPr lang="de-DE" sz="1800" dirty="0" smtClean="0">
                <a:latin typeface="Arial" charset="0"/>
              </a:rPr>
              <a:t>Beim Autismus funktionieren diese Zellen nur eingeschränkt, d.h. eher bei eigenen Handlungen (Rollenspiele)</a:t>
            </a:r>
          </a:p>
          <a:p>
            <a:pPr lvl="2">
              <a:lnSpc>
                <a:spcPct val="90000"/>
              </a:lnSpc>
            </a:pPr>
            <a:r>
              <a:rPr lang="de-DE" sz="1800" dirty="0" smtClean="0">
                <a:latin typeface="Arial" charset="0"/>
              </a:rPr>
              <a:t>Dies verhindert die für das Lernen so wichtige Funktion des Nachahmens</a:t>
            </a:r>
          </a:p>
          <a:p>
            <a:pPr lvl="2">
              <a:lnSpc>
                <a:spcPct val="90000"/>
              </a:lnSpc>
            </a:pPr>
            <a:r>
              <a:rPr lang="de-DE" sz="1800" dirty="0" smtClean="0">
                <a:latin typeface="Arial" charset="0"/>
              </a:rPr>
              <a:t>Sie sind immens wichtig für das intuitive Verständnis sozialer Situationen, nämlich für die </a:t>
            </a:r>
            <a:r>
              <a:rPr lang="de-DE" sz="1800" dirty="0" err="1" smtClean="0">
                <a:latin typeface="Arial" charset="0"/>
              </a:rPr>
              <a:t>Empathiefähigkeit</a:t>
            </a:r>
            <a:endParaRPr lang="de-DE" sz="1800" dirty="0" smtClean="0">
              <a:latin typeface="Arial" charset="0"/>
            </a:endParaRPr>
          </a:p>
          <a:p>
            <a:pPr lvl="2">
              <a:lnSpc>
                <a:spcPct val="90000"/>
              </a:lnSpc>
            </a:pPr>
            <a:r>
              <a:rPr lang="de-DE" sz="1800" dirty="0" smtClean="0">
                <a:latin typeface="Arial" charset="0"/>
              </a:rPr>
              <a:t>Funktionieren die Spiegelneuronen nicht, kann die betreffende Person Emotionen anderer nicht intuitiv verstehen</a:t>
            </a:r>
          </a:p>
          <a:p>
            <a:pPr lvl="1">
              <a:lnSpc>
                <a:spcPct val="90000"/>
              </a:lnSpc>
            </a:pPr>
            <a:r>
              <a:rPr lang="de-DE" sz="2000" b="1" dirty="0" smtClean="0">
                <a:latin typeface="Arial" charset="0"/>
              </a:rPr>
              <a:t>„TOM“ </a:t>
            </a:r>
            <a:r>
              <a:rPr lang="de-DE" sz="2000" dirty="0" smtClean="0">
                <a:latin typeface="Arial" charset="0"/>
              </a:rPr>
              <a:t>entwickelt sich üblicherweise in den ersten Lebensjahren</a:t>
            </a:r>
          </a:p>
          <a:p>
            <a:endParaRPr lang="de-DE" dirty="0"/>
          </a:p>
        </p:txBody>
      </p:sp>
      <p:sp>
        <p:nvSpPr>
          <p:cNvPr id="4" name="Fußzeilenplatzhalter 3"/>
          <p:cNvSpPr>
            <a:spLocks noGrp="1"/>
          </p:cNvSpPr>
          <p:nvPr>
            <p:ph type="ftr" sz="quarter" idx="11"/>
          </p:nvPr>
        </p:nvSpPr>
        <p:spPr/>
        <p:txBody>
          <a:bodyPr/>
          <a:lstStyle/>
          <a:p>
            <a:r>
              <a:rPr lang="de-DE" smtClean="0"/>
              <a:t>Autismusbeauftragte Baden-Württemberg</a:t>
            </a:r>
            <a:endParaRPr lang="de-DE"/>
          </a:p>
        </p:txBody>
      </p:sp>
      <p:pic>
        <p:nvPicPr>
          <p:cNvPr id="5" name="Grafik 8" descr="logo_bg_le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720" y="5672296"/>
            <a:ext cx="9286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liennummernplatzhalter 6"/>
          <p:cNvSpPr>
            <a:spLocks noGrp="1"/>
          </p:cNvSpPr>
          <p:nvPr>
            <p:ph type="sldNum" sz="quarter" idx="12"/>
          </p:nvPr>
        </p:nvSpPr>
        <p:spPr/>
        <p:txBody>
          <a:bodyPr/>
          <a:lstStyle/>
          <a:p>
            <a:fld id="{12F83FB5-4971-D843-A235-8B126D7E6A7B}" type="slidenum">
              <a:rPr lang="de-DE" smtClean="0"/>
              <a:pPr/>
              <a:t>18</a:t>
            </a:fld>
            <a:endParaRPr lang="de-DE"/>
          </a:p>
        </p:txBody>
      </p:sp>
    </p:spTree>
    <p:extLst>
      <p:ext uri="{BB962C8B-B14F-4D97-AF65-F5344CB8AC3E}">
        <p14:creationId xmlns:p14="http://schemas.microsoft.com/office/powerpoint/2010/main" val="343700133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Das Sally-und Anne-Experiment</a:t>
            </a:r>
            <a:endParaRPr lang="de-DE"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60032" y="1628800"/>
            <a:ext cx="3672408"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eck 4"/>
          <p:cNvSpPr/>
          <p:nvPr/>
        </p:nvSpPr>
        <p:spPr>
          <a:xfrm>
            <a:off x="731009" y="5125441"/>
            <a:ext cx="3816424" cy="1323439"/>
          </a:xfrm>
          <a:prstGeom prst="rect">
            <a:avLst/>
          </a:prstGeom>
        </p:spPr>
        <p:txBody>
          <a:bodyPr wrap="square">
            <a:spAutoFit/>
          </a:bodyPr>
          <a:lstStyle/>
          <a:p>
            <a:r>
              <a:rPr lang="de-DE" sz="2000" dirty="0" smtClean="0">
                <a:solidFill>
                  <a:srgbClr val="000000"/>
                </a:solidFill>
              </a:rPr>
              <a:t>Wimmer und Perner (1983)</a:t>
            </a:r>
          </a:p>
          <a:p>
            <a:r>
              <a:rPr lang="de-DE" sz="2000" dirty="0" smtClean="0">
                <a:solidFill>
                  <a:srgbClr val="000000"/>
                </a:solidFill>
              </a:rPr>
              <a:t>Untersuchung von Baron-Cohen (1985)</a:t>
            </a:r>
          </a:p>
          <a:p>
            <a:endParaRPr lang="de-DE" sz="2000" dirty="0">
              <a:solidFill>
                <a:srgbClr val="000000"/>
              </a:solidFill>
            </a:endParaRPr>
          </a:p>
        </p:txBody>
      </p:sp>
    </p:spTree>
    <p:extLst>
      <p:ext uri="{BB962C8B-B14F-4D97-AF65-F5344CB8AC3E}">
        <p14:creationId xmlns:p14="http://schemas.microsoft.com/office/powerpoint/2010/main" val="300824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latin typeface="Arial"/>
                <a:cs typeface="Arial"/>
              </a:rPr>
              <a:t>Einteilung</a:t>
            </a:r>
            <a:endParaRPr lang="de-DE" b="1" dirty="0">
              <a:latin typeface="Arial"/>
              <a:cs typeface="Arial"/>
            </a:endParaRPr>
          </a:p>
        </p:txBody>
      </p:sp>
      <p:sp>
        <p:nvSpPr>
          <p:cNvPr id="3" name="Inhaltsplatzhalter 2"/>
          <p:cNvSpPr>
            <a:spLocks noGrp="1"/>
          </p:cNvSpPr>
          <p:nvPr>
            <p:ph idx="1"/>
          </p:nvPr>
        </p:nvSpPr>
        <p:spPr/>
        <p:txBody>
          <a:bodyPr>
            <a:normAutofit fontScale="77500" lnSpcReduction="20000"/>
          </a:bodyPr>
          <a:lstStyle/>
          <a:p>
            <a:pPr marL="609600" indent="-609600">
              <a:buFont typeface="Wingdings" charset="0"/>
              <a:buChar char="§"/>
            </a:pPr>
            <a:r>
              <a:rPr lang="de-DE" sz="3300" dirty="0" smtClean="0">
                <a:latin typeface="Arial" charset="0"/>
              </a:rPr>
              <a:t>Warum wir heute nur noch von Autismus-Spektrum-Störung reden !</a:t>
            </a:r>
          </a:p>
          <a:p>
            <a:pPr marL="609600" indent="-609600">
              <a:buFont typeface="Wingdings" charset="0"/>
              <a:buChar char="§"/>
            </a:pPr>
            <a:r>
              <a:rPr lang="de-DE" sz="3300" dirty="0" smtClean="0">
                <a:latin typeface="Arial" charset="0"/>
              </a:rPr>
              <a:t>„Ich bin so anders</a:t>
            </a:r>
            <a:r>
              <a:rPr lang="ja-JP" altLang="de-DE" sz="3300" dirty="0" smtClean="0">
                <a:latin typeface="Arial" charset="0"/>
              </a:rPr>
              <a:t>“</a:t>
            </a:r>
            <a:r>
              <a:rPr lang="de-DE" altLang="ja-JP" sz="3300" dirty="0" smtClean="0">
                <a:latin typeface="Arial" charset="0"/>
              </a:rPr>
              <a:t> – welche Besonderheiten machen die autistische Störung aus ?</a:t>
            </a:r>
          </a:p>
          <a:p>
            <a:pPr marL="609600" indent="-609600">
              <a:buFont typeface="Wingdings" charset="0"/>
              <a:buChar char="§"/>
            </a:pPr>
            <a:r>
              <a:rPr lang="de-DE" sz="3300" dirty="0" smtClean="0">
                <a:latin typeface="Arial" charset="0"/>
              </a:rPr>
              <a:t>Wie erlebt mein Kind die Welt ?</a:t>
            </a:r>
          </a:p>
          <a:p>
            <a:pPr marL="609600" indent="-609600">
              <a:buFont typeface="Wingdings" charset="0"/>
              <a:buChar char="§"/>
            </a:pPr>
            <a:r>
              <a:rPr lang="de-DE" sz="3300" dirty="0" smtClean="0">
                <a:latin typeface="Arial" charset="0"/>
              </a:rPr>
              <a:t>Autistische Intelligenz</a:t>
            </a:r>
          </a:p>
          <a:p>
            <a:pPr marL="609600" indent="-609600">
              <a:buFont typeface="Wingdings" charset="0"/>
              <a:buChar char="§"/>
            </a:pPr>
            <a:r>
              <a:rPr lang="de-DE" sz="3300" dirty="0" smtClean="0">
                <a:latin typeface="Arial" charset="0"/>
              </a:rPr>
              <a:t>Gefühle – Gefühle – Gefühle oder was versteht man unter der gestörten „</a:t>
            </a:r>
            <a:r>
              <a:rPr lang="de-DE" sz="3300" dirty="0" err="1" smtClean="0">
                <a:latin typeface="Arial" charset="0"/>
              </a:rPr>
              <a:t>Theory</a:t>
            </a:r>
            <a:r>
              <a:rPr lang="de-DE" sz="3300" dirty="0" smtClean="0">
                <a:latin typeface="Arial" charset="0"/>
              </a:rPr>
              <a:t> </a:t>
            </a:r>
            <a:r>
              <a:rPr lang="de-DE" sz="3300" dirty="0" err="1" smtClean="0">
                <a:latin typeface="Arial" charset="0"/>
              </a:rPr>
              <a:t>of</a:t>
            </a:r>
            <a:r>
              <a:rPr lang="de-DE" sz="3300" dirty="0" smtClean="0">
                <a:latin typeface="Arial" charset="0"/>
              </a:rPr>
              <a:t> </a:t>
            </a:r>
            <a:r>
              <a:rPr lang="de-DE" sz="3300" dirty="0" err="1" smtClean="0">
                <a:latin typeface="Arial" charset="0"/>
              </a:rPr>
              <a:t>mind</a:t>
            </a:r>
            <a:r>
              <a:rPr lang="ja-JP" altLang="de-DE" sz="3300" dirty="0" smtClean="0">
                <a:latin typeface="Arial" charset="0"/>
              </a:rPr>
              <a:t>“</a:t>
            </a:r>
            <a:r>
              <a:rPr lang="de-DE" altLang="ja-JP" sz="3300" dirty="0" smtClean="0">
                <a:latin typeface="Arial" charset="0"/>
              </a:rPr>
              <a:t> ?</a:t>
            </a:r>
          </a:p>
          <a:p>
            <a:pPr marL="609600" indent="-609600">
              <a:buFont typeface="Wingdings" charset="0"/>
              <a:buChar char="§"/>
            </a:pPr>
            <a:r>
              <a:rPr lang="de-DE" sz="3300" dirty="0" smtClean="0">
                <a:latin typeface="Arial" charset="0"/>
              </a:rPr>
              <a:t>Was macht es so schwer mit den Gleichaltrigen ?</a:t>
            </a:r>
          </a:p>
          <a:p>
            <a:pPr marL="609600" indent="-609600">
              <a:buFont typeface="Wingdings" charset="0"/>
              <a:buChar char="§"/>
            </a:pPr>
            <a:r>
              <a:rPr lang="de-DE" sz="3300" dirty="0" smtClean="0">
                <a:latin typeface="Arial" charset="0"/>
              </a:rPr>
              <a:t>Schulalltag - Handlungsfelder und pädagogische Konsequenzen</a:t>
            </a:r>
          </a:p>
          <a:p>
            <a:pPr marL="609600" indent="-609600">
              <a:buFont typeface="Wingdings" charset="0"/>
              <a:buChar char="§"/>
            </a:pPr>
            <a:r>
              <a:rPr lang="de-DE" sz="3300" dirty="0" smtClean="0">
                <a:latin typeface="Arial" charset="0"/>
              </a:rPr>
              <a:t>Was können wir noch tun ?</a:t>
            </a:r>
          </a:p>
          <a:p>
            <a:endParaRPr lang="de-DE" dirty="0"/>
          </a:p>
        </p:txBody>
      </p:sp>
      <p:sp>
        <p:nvSpPr>
          <p:cNvPr id="4" name="Fußzeilenplatzhalter 3"/>
          <p:cNvSpPr>
            <a:spLocks noGrp="1"/>
          </p:cNvSpPr>
          <p:nvPr>
            <p:ph type="ftr" sz="quarter" idx="11"/>
          </p:nvPr>
        </p:nvSpPr>
        <p:spPr/>
        <p:txBody>
          <a:bodyPr/>
          <a:lstStyle/>
          <a:p>
            <a:r>
              <a:rPr lang="de-DE" smtClean="0"/>
              <a:t>Autismusbeauftragte Baden-Württemberg</a:t>
            </a:r>
            <a:endParaRPr lang="de-DE"/>
          </a:p>
        </p:txBody>
      </p:sp>
      <p:pic>
        <p:nvPicPr>
          <p:cNvPr id="6" name="Grafik 8" descr="logo_bg_le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720" y="5672296"/>
            <a:ext cx="9286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liennummernplatzhalter 6"/>
          <p:cNvSpPr>
            <a:spLocks noGrp="1"/>
          </p:cNvSpPr>
          <p:nvPr>
            <p:ph type="sldNum" sz="quarter" idx="12"/>
          </p:nvPr>
        </p:nvSpPr>
        <p:spPr/>
        <p:txBody>
          <a:bodyPr/>
          <a:lstStyle/>
          <a:p>
            <a:fld id="{12F83FB5-4971-D843-A235-8B126D7E6A7B}" type="slidenum">
              <a:rPr lang="de-DE" smtClean="0"/>
              <a:pPr/>
              <a:t>2</a:t>
            </a:fld>
            <a:endParaRPr lang="de-DE"/>
          </a:p>
        </p:txBody>
      </p:sp>
    </p:spTree>
    <p:extLst>
      <p:ext uri="{BB962C8B-B14F-4D97-AF65-F5344CB8AC3E}">
        <p14:creationId xmlns:p14="http://schemas.microsoft.com/office/powerpoint/2010/main" val="17114078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solidFill>
                  <a:srgbClr val="FF0000"/>
                </a:solidFill>
                <a:latin typeface="Arial"/>
                <a:cs typeface="Arial"/>
              </a:rPr>
              <a:t>Gefühle-Gefühle-Gefühle</a:t>
            </a:r>
            <a:endParaRPr lang="de-DE" b="1" dirty="0">
              <a:solidFill>
                <a:srgbClr val="FF0000"/>
              </a:solidFill>
              <a:latin typeface="Arial"/>
              <a:cs typeface="Arial"/>
            </a:endParaRPr>
          </a:p>
        </p:txBody>
      </p:sp>
      <p:sp>
        <p:nvSpPr>
          <p:cNvPr id="3" name="Inhaltsplatzhalter 2"/>
          <p:cNvSpPr>
            <a:spLocks noGrp="1"/>
          </p:cNvSpPr>
          <p:nvPr>
            <p:ph idx="1"/>
          </p:nvPr>
        </p:nvSpPr>
        <p:spPr/>
        <p:txBody>
          <a:bodyPr/>
          <a:lstStyle/>
          <a:p>
            <a:r>
              <a:rPr lang="de-DE" sz="2000" dirty="0" smtClean="0">
                <a:latin typeface="Arial" charset="0"/>
              </a:rPr>
              <a:t>Betroffene verfügen über wenig Mimik und Gestik</a:t>
            </a:r>
          </a:p>
          <a:p>
            <a:r>
              <a:rPr lang="de-DE" sz="2000" dirty="0" smtClean="0">
                <a:latin typeface="Arial" charset="0"/>
              </a:rPr>
              <a:t>Betroffene können ihre Gefühle schlecht ausdrücken, d.h. aber nicht, dass sie keine haben</a:t>
            </a:r>
          </a:p>
          <a:p>
            <a:r>
              <a:rPr lang="de-DE" sz="2000" dirty="0" smtClean="0">
                <a:latin typeface="Arial" charset="0"/>
              </a:rPr>
              <a:t>Der Blickkontakt ist verändert</a:t>
            </a:r>
          </a:p>
          <a:p>
            <a:r>
              <a:rPr lang="de-DE" sz="2000" dirty="0" smtClean="0">
                <a:latin typeface="Arial" charset="0"/>
              </a:rPr>
              <a:t>Mangel an geteilter  Aufmerksamkeit auf eine Sache </a:t>
            </a:r>
          </a:p>
          <a:p>
            <a:r>
              <a:rPr lang="de-DE" sz="2000" dirty="0" smtClean="0">
                <a:latin typeface="Arial" charset="0"/>
              </a:rPr>
              <a:t>Schwierigkeiten die Körpersprache anderer zu interpretieren</a:t>
            </a:r>
          </a:p>
          <a:p>
            <a:r>
              <a:rPr lang="de-DE" sz="2000" dirty="0" smtClean="0">
                <a:latin typeface="Arial" charset="0"/>
              </a:rPr>
              <a:t>Sprachprobleme:</a:t>
            </a:r>
          </a:p>
          <a:p>
            <a:pPr lvl="1"/>
            <a:r>
              <a:rPr lang="de-DE" sz="2000" dirty="0" smtClean="0">
                <a:latin typeface="Arial" charset="0"/>
              </a:rPr>
              <a:t>Wörtliches Verstehen</a:t>
            </a:r>
          </a:p>
          <a:p>
            <a:pPr lvl="1"/>
            <a:r>
              <a:rPr lang="de-DE" sz="2000" dirty="0" smtClean="0">
                <a:latin typeface="Arial" charset="0"/>
              </a:rPr>
              <a:t>Mangelndes Verständnis für Metaphern (Sprachbilder)</a:t>
            </a:r>
          </a:p>
          <a:p>
            <a:pPr lvl="1"/>
            <a:r>
              <a:rPr lang="de-DE" sz="2000" dirty="0" smtClean="0">
                <a:latin typeface="Arial" charset="0"/>
              </a:rPr>
              <a:t>Konkrete sachliche Sprache</a:t>
            </a:r>
          </a:p>
          <a:p>
            <a:pPr lvl="1"/>
            <a:r>
              <a:rPr lang="de-DE" sz="2000" dirty="0" err="1" smtClean="0">
                <a:latin typeface="Arial" charset="0"/>
              </a:rPr>
              <a:t>Echolalien</a:t>
            </a:r>
            <a:r>
              <a:rPr lang="de-DE" sz="2000" dirty="0" smtClean="0">
                <a:latin typeface="Arial" charset="0"/>
              </a:rPr>
              <a:t> (meist nur bei jüngeren Kindern)</a:t>
            </a:r>
          </a:p>
          <a:p>
            <a:endParaRPr lang="de-DE" dirty="0"/>
          </a:p>
        </p:txBody>
      </p:sp>
      <p:sp>
        <p:nvSpPr>
          <p:cNvPr id="4" name="Fußzeilenplatzhalter 3"/>
          <p:cNvSpPr>
            <a:spLocks noGrp="1"/>
          </p:cNvSpPr>
          <p:nvPr>
            <p:ph type="ftr" sz="quarter" idx="11"/>
          </p:nvPr>
        </p:nvSpPr>
        <p:spPr/>
        <p:txBody>
          <a:bodyPr/>
          <a:lstStyle/>
          <a:p>
            <a:r>
              <a:rPr lang="de-DE" smtClean="0"/>
              <a:t>Autismusbeauftragte Baden-Württemberg</a:t>
            </a:r>
            <a:endParaRPr lang="de-DE"/>
          </a:p>
        </p:txBody>
      </p:sp>
      <p:pic>
        <p:nvPicPr>
          <p:cNvPr id="5" name="Grafik 8" descr="logo_bg_le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720" y="5672296"/>
            <a:ext cx="9286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liennummernplatzhalter 6"/>
          <p:cNvSpPr>
            <a:spLocks noGrp="1"/>
          </p:cNvSpPr>
          <p:nvPr>
            <p:ph type="sldNum" sz="quarter" idx="12"/>
          </p:nvPr>
        </p:nvSpPr>
        <p:spPr/>
        <p:txBody>
          <a:bodyPr/>
          <a:lstStyle/>
          <a:p>
            <a:fld id="{12F83FB5-4971-D843-A235-8B126D7E6A7B}" type="slidenum">
              <a:rPr lang="de-DE" smtClean="0"/>
              <a:pPr/>
              <a:t>20</a:t>
            </a:fld>
            <a:endParaRPr lang="de-DE"/>
          </a:p>
        </p:txBody>
      </p:sp>
    </p:spTree>
    <p:extLst>
      <p:ext uri="{BB962C8B-B14F-4D97-AF65-F5344CB8AC3E}">
        <p14:creationId xmlns:p14="http://schemas.microsoft.com/office/powerpoint/2010/main" val="247102637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solidFill>
                  <a:srgbClr val="FF0000"/>
                </a:solidFill>
                <a:latin typeface="Arial"/>
                <a:cs typeface="Arial"/>
              </a:rPr>
              <a:t>Was macht es so schwer mit den Gleichaltrigen ?</a:t>
            </a:r>
            <a:endParaRPr lang="de-DE" b="1" dirty="0">
              <a:solidFill>
                <a:srgbClr val="FF0000"/>
              </a:solidFill>
              <a:latin typeface="Arial"/>
              <a:cs typeface="Arial"/>
            </a:endParaRPr>
          </a:p>
        </p:txBody>
      </p:sp>
      <p:sp>
        <p:nvSpPr>
          <p:cNvPr id="3" name="Inhaltsplatzhalter 2"/>
          <p:cNvSpPr>
            <a:spLocks noGrp="1"/>
          </p:cNvSpPr>
          <p:nvPr>
            <p:ph idx="1"/>
          </p:nvPr>
        </p:nvSpPr>
        <p:spPr/>
        <p:txBody>
          <a:bodyPr>
            <a:normAutofit fontScale="85000" lnSpcReduction="10000"/>
          </a:bodyPr>
          <a:lstStyle/>
          <a:p>
            <a:r>
              <a:rPr lang="de-DE" dirty="0">
                <a:latin typeface="Arial" charset="0"/>
              </a:rPr>
              <a:t>Autistische Kinder </a:t>
            </a:r>
            <a:r>
              <a:rPr lang="de-DE" dirty="0" smtClean="0">
                <a:latin typeface="Arial" charset="0"/>
              </a:rPr>
              <a:t>zeigen Probleme mit/in sozialem Kontext </a:t>
            </a:r>
            <a:endParaRPr lang="de-DE" dirty="0">
              <a:latin typeface="Arial" charset="0"/>
            </a:endParaRPr>
          </a:p>
          <a:p>
            <a:r>
              <a:rPr lang="de-DE" dirty="0" smtClean="0">
                <a:latin typeface="Arial" charset="0"/>
              </a:rPr>
              <a:t>Sie verstehen unausgesprochene Regeln nicht</a:t>
            </a:r>
          </a:p>
          <a:p>
            <a:r>
              <a:rPr lang="de-DE" dirty="0">
                <a:latin typeface="Arial" charset="0"/>
              </a:rPr>
              <a:t>Wenig Interesse an gemeinsamen Spielen</a:t>
            </a:r>
          </a:p>
          <a:p>
            <a:r>
              <a:rPr lang="de-DE" dirty="0" smtClean="0">
                <a:latin typeface="Arial" charset="0"/>
              </a:rPr>
              <a:t>Sie verhalten sich naiv und sind daher gern Opfer von Hänseleien und Mobbing</a:t>
            </a:r>
          </a:p>
          <a:p>
            <a:r>
              <a:rPr lang="de-DE" dirty="0" smtClean="0">
                <a:latin typeface="Arial" charset="0"/>
              </a:rPr>
              <a:t>Ihre Reaktionen sind für die Außenwelt oft unverständlich (Rückzug oder Wutausbrüche) </a:t>
            </a:r>
          </a:p>
          <a:p>
            <a:r>
              <a:rPr lang="de-DE" dirty="0" smtClean="0">
                <a:latin typeface="Arial" charset="0"/>
              </a:rPr>
              <a:t>Sie haben Probleme mit der Kontaktaufnahme</a:t>
            </a:r>
          </a:p>
          <a:p>
            <a:r>
              <a:rPr lang="de-DE" dirty="0" smtClean="0">
                <a:latin typeface="Arial" charset="0"/>
              </a:rPr>
              <a:t>Sie haben Probleme mit </a:t>
            </a:r>
            <a:r>
              <a:rPr lang="de-DE" dirty="0">
                <a:latin typeface="Arial" charset="0"/>
              </a:rPr>
              <a:t>S</a:t>
            </a:r>
            <a:r>
              <a:rPr lang="de-DE" dirty="0" smtClean="0">
                <a:latin typeface="Arial" charset="0"/>
              </a:rPr>
              <a:t>mall </a:t>
            </a:r>
            <a:r>
              <a:rPr lang="de-DE" dirty="0">
                <a:latin typeface="Arial" charset="0"/>
              </a:rPr>
              <a:t>T</a:t>
            </a:r>
            <a:r>
              <a:rPr lang="de-DE" dirty="0" smtClean="0">
                <a:latin typeface="Arial" charset="0"/>
              </a:rPr>
              <a:t>alk</a:t>
            </a:r>
          </a:p>
          <a:p>
            <a:endParaRPr lang="de-DE" dirty="0"/>
          </a:p>
        </p:txBody>
      </p:sp>
      <p:sp>
        <p:nvSpPr>
          <p:cNvPr id="4" name="Fußzeilenplatzhalter 3"/>
          <p:cNvSpPr>
            <a:spLocks noGrp="1"/>
          </p:cNvSpPr>
          <p:nvPr>
            <p:ph type="ftr" sz="quarter" idx="11"/>
          </p:nvPr>
        </p:nvSpPr>
        <p:spPr/>
        <p:txBody>
          <a:bodyPr/>
          <a:lstStyle/>
          <a:p>
            <a:r>
              <a:rPr lang="de-DE" smtClean="0"/>
              <a:t>Autismusbeauftragte Baden-Württemberg</a:t>
            </a:r>
            <a:endParaRPr lang="de-DE"/>
          </a:p>
        </p:txBody>
      </p:sp>
      <p:pic>
        <p:nvPicPr>
          <p:cNvPr id="5" name="Grafik 8" descr="logo_bg_le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720" y="5672296"/>
            <a:ext cx="9286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liennummernplatzhalter 6"/>
          <p:cNvSpPr>
            <a:spLocks noGrp="1"/>
          </p:cNvSpPr>
          <p:nvPr>
            <p:ph type="sldNum" sz="quarter" idx="12"/>
          </p:nvPr>
        </p:nvSpPr>
        <p:spPr/>
        <p:txBody>
          <a:bodyPr/>
          <a:lstStyle/>
          <a:p>
            <a:fld id="{12F83FB5-4971-D843-A235-8B126D7E6A7B}" type="slidenum">
              <a:rPr lang="de-DE" smtClean="0"/>
              <a:pPr/>
              <a:t>21</a:t>
            </a:fld>
            <a:endParaRPr lang="de-DE"/>
          </a:p>
        </p:txBody>
      </p:sp>
    </p:spTree>
    <p:extLst>
      <p:ext uri="{BB962C8B-B14F-4D97-AF65-F5344CB8AC3E}">
        <p14:creationId xmlns:p14="http://schemas.microsoft.com/office/powerpoint/2010/main" val="399959321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b="1" dirty="0" smtClean="0">
                <a:latin typeface="Arial"/>
                <a:cs typeface="Arial"/>
              </a:rPr>
              <a:t>Energiebedarf eines Schülers mit ASS zur </a:t>
            </a:r>
            <a:r>
              <a:rPr lang="de-DE" sz="3200" b="1" dirty="0" smtClean="0">
                <a:solidFill>
                  <a:srgbClr val="FF0000"/>
                </a:solidFill>
                <a:latin typeface="Arial"/>
                <a:cs typeface="Arial"/>
              </a:rPr>
              <a:t>Bewältigung des Schulalltages</a:t>
            </a:r>
            <a:endParaRPr lang="de-DE" sz="3200" b="1" dirty="0">
              <a:solidFill>
                <a:srgbClr val="FF0000"/>
              </a:solidFill>
              <a:latin typeface="Arial"/>
              <a:cs typeface="Arial"/>
            </a:endParaRPr>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1194115793"/>
              </p:ext>
            </p:extLst>
          </p:nvPr>
        </p:nvGraphicFramePr>
        <p:xfrm>
          <a:off x="539552" y="2132856"/>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5763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4000" b="1" dirty="0"/>
              <a:t>System </a:t>
            </a:r>
            <a:r>
              <a:rPr lang="de-DE" sz="4000" b="1" dirty="0" smtClean="0"/>
              <a:t>Schule</a:t>
            </a:r>
            <a:r>
              <a:rPr lang="de-DE" dirty="0" smtClean="0"/>
              <a:t/>
            </a:r>
            <a:br>
              <a:rPr lang="de-DE" dirty="0" smtClean="0"/>
            </a:br>
            <a:r>
              <a:rPr lang="de-DE" sz="3100" dirty="0" smtClean="0"/>
              <a:t>eine große Herausforderung für Schüler mit ASS</a:t>
            </a:r>
            <a:endParaRPr lang="de-DE" sz="3100" dirty="0"/>
          </a:p>
        </p:txBody>
      </p:sp>
      <p:graphicFrame>
        <p:nvGraphicFramePr>
          <p:cNvPr id="4" name="Inhaltsplatzhalter 3"/>
          <p:cNvGraphicFramePr>
            <a:graphicFrameLocks noGrp="1"/>
          </p:cNvGraphicFramePr>
          <p:nvPr>
            <p:ph idx="1"/>
          </p:nvPr>
        </p:nvGraphicFramePr>
        <p:xfrm>
          <a:off x="467544" y="1556792"/>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2362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rgbClr val="FFC000"/>
          </a:solidFill>
          <a:scene3d>
            <a:camera prst="orthographicFront"/>
            <a:lightRig rig="threePt" dir="t"/>
          </a:scene3d>
          <a:sp3d extrusionH="76200">
            <a:extrusionClr>
              <a:srgbClr val="FF0000"/>
            </a:extrusionClr>
          </a:sp3d>
        </p:spPr>
        <p:txBody>
          <a:bodyPr>
            <a:normAutofit/>
          </a:bodyPr>
          <a:lstStyle/>
          <a:p>
            <a:r>
              <a:rPr lang="de-DE" sz="3600" b="1" dirty="0" smtClean="0"/>
              <a:t>1. Klassenzimmer</a:t>
            </a:r>
            <a:endParaRPr lang="de-DE" sz="3600" b="1" dirty="0"/>
          </a:p>
        </p:txBody>
      </p:sp>
      <p:sp>
        <p:nvSpPr>
          <p:cNvPr id="3" name="Inhaltsplatzhalter 2"/>
          <p:cNvSpPr>
            <a:spLocks noGrp="1"/>
          </p:cNvSpPr>
          <p:nvPr>
            <p:ph idx="1"/>
          </p:nvPr>
        </p:nvSpPr>
        <p:spPr/>
        <p:txBody>
          <a:bodyPr>
            <a:normAutofit fontScale="92500" lnSpcReduction="10000"/>
          </a:bodyPr>
          <a:lstStyle/>
          <a:p>
            <a:pPr>
              <a:buNone/>
            </a:pPr>
            <a:r>
              <a:rPr lang="de-DE" sz="2800" b="1" dirty="0" smtClean="0"/>
              <a:t>Störfaktoren</a:t>
            </a:r>
          </a:p>
          <a:p>
            <a:pPr>
              <a:buFontTx/>
              <a:buChar char="-"/>
            </a:pPr>
            <a:r>
              <a:rPr lang="de-DE" sz="2600" dirty="0" smtClean="0"/>
              <a:t>Fenster (Lichteinfall),  Mitschüler im Rücken, schräge Sicht zur Tafel, unruhiger Platz, häufige Platzwechsel, Lautstärke im Unterricht…</a:t>
            </a:r>
          </a:p>
          <a:p>
            <a:pPr>
              <a:buNone/>
            </a:pPr>
            <a:endParaRPr lang="de-DE" sz="2000" dirty="0" smtClean="0"/>
          </a:p>
          <a:p>
            <a:pPr>
              <a:buNone/>
            </a:pPr>
            <a:r>
              <a:rPr lang="de-DE" sz="2800" b="1" dirty="0" smtClean="0"/>
              <a:t>Hilfen</a:t>
            </a:r>
          </a:p>
          <a:p>
            <a:pPr>
              <a:buFontTx/>
              <a:buChar char="-"/>
            </a:pPr>
            <a:r>
              <a:rPr lang="de-DE" sz="2400" dirty="0"/>
              <a:t>direkte Sicht zur Tafel</a:t>
            </a:r>
          </a:p>
          <a:p>
            <a:pPr>
              <a:buFontTx/>
              <a:buChar char="-"/>
            </a:pPr>
            <a:r>
              <a:rPr lang="de-DE" sz="2400" dirty="0"/>
              <a:t>vom Lehrer leicht zugänglicher Platz</a:t>
            </a:r>
          </a:p>
          <a:p>
            <a:pPr>
              <a:buFontTx/>
              <a:buChar char="-"/>
            </a:pPr>
            <a:r>
              <a:rPr lang="de-DE" sz="2400" dirty="0"/>
              <a:t>evtl. mehr Platz auf dem Tisch für Pläne mit Hilfen, Bücher, …</a:t>
            </a:r>
          </a:p>
          <a:p>
            <a:pPr>
              <a:buFontTx/>
              <a:buChar char="-"/>
            </a:pPr>
            <a:r>
              <a:rPr lang="de-DE" sz="2400" dirty="0"/>
              <a:t>ruhiger Platz, nicht direkt an der Tafel</a:t>
            </a:r>
          </a:p>
          <a:p>
            <a:pPr>
              <a:buFontTx/>
              <a:buChar char="-"/>
            </a:pPr>
            <a:r>
              <a:rPr lang="de-DE" sz="2400" dirty="0"/>
              <a:t>klare Struktur (Tafelanschrieb, Arbeitsblätter, Hausaufgaben, …)</a:t>
            </a:r>
          </a:p>
          <a:p>
            <a:pPr>
              <a:buFontTx/>
              <a:buChar char="-"/>
            </a:pPr>
            <a:r>
              <a:rPr lang="de-DE" sz="2400" dirty="0"/>
              <a:t>Reize </a:t>
            </a:r>
            <a:r>
              <a:rPr lang="de-DE" sz="2400" dirty="0" smtClean="0"/>
              <a:t>reduzieren (Kopfhörer)</a:t>
            </a:r>
            <a:endParaRPr lang="de-DE" sz="2400" dirty="0"/>
          </a:p>
          <a:p>
            <a:pPr>
              <a:buNone/>
            </a:pPr>
            <a:endParaRPr lang="de-DE" dirty="0" smtClean="0"/>
          </a:p>
          <a:p>
            <a:pPr>
              <a:buFontTx/>
              <a:buChar char="-"/>
            </a:pPr>
            <a:endParaRPr lang="de-DE" dirty="0" smtClean="0"/>
          </a:p>
          <a:p>
            <a:pPr>
              <a:buFontTx/>
              <a:buChar char="-"/>
            </a:pPr>
            <a:endParaRPr lang="de-DE" dirty="0"/>
          </a:p>
          <a:p>
            <a:pPr>
              <a:buFontTx/>
              <a:buChar char="-"/>
            </a:pPr>
            <a:endParaRPr lang="de-DE" dirty="0" smtClean="0"/>
          </a:p>
          <a:p>
            <a:pPr>
              <a:buFontTx/>
              <a:buChar char="-"/>
            </a:pPr>
            <a:endParaRPr lang="de-DE" dirty="0"/>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2780928"/>
            <a:ext cx="2448271"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694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rgbClr val="FFC000"/>
          </a:solidFill>
        </p:spPr>
        <p:txBody>
          <a:bodyPr>
            <a:normAutofit/>
          </a:bodyPr>
          <a:lstStyle/>
          <a:p>
            <a:r>
              <a:rPr lang="de-DE" sz="3600" b="1" dirty="0" smtClean="0">
                <a:latin typeface="Arial"/>
                <a:cs typeface="Arial"/>
              </a:rPr>
              <a:t>2. </a:t>
            </a:r>
            <a:r>
              <a:rPr lang="de-DE" sz="3600" b="1" dirty="0" err="1" smtClean="0">
                <a:latin typeface="Arial"/>
                <a:cs typeface="Arial"/>
              </a:rPr>
              <a:t>MitschülerInnen</a:t>
            </a:r>
            <a:endParaRPr lang="de-DE" sz="3600" b="1" dirty="0">
              <a:latin typeface="Arial"/>
              <a:cs typeface="Arial"/>
            </a:endParaRPr>
          </a:p>
        </p:txBody>
      </p:sp>
      <p:sp>
        <p:nvSpPr>
          <p:cNvPr id="3" name="Inhaltsplatzhalter 2"/>
          <p:cNvSpPr>
            <a:spLocks noGrp="1"/>
          </p:cNvSpPr>
          <p:nvPr>
            <p:ph idx="1"/>
          </p:nvPr>
        </p:nvSpPr>
        <p:spPr/>
        <p:txBody>
          <a:bodyPr>
            <a:normAutofit fontScale="40000" lnSpcReduction="20000"/>
          </a:bodyPr>
          <a:lstStyle/>
          <a:p>
            <a:pPr algn="ctr">
              <a:buNone/>
            </a:pPr>
            <a:r>
              <a:rPr lang="de-DE" sz="3600" b="1" dirty="0" err="1" smtClean="0">
                <a:latin typeface="Arial"/>
                <a:cs typeface="Arial"/>
              </a:rPr>
              <a:t>MitschülerInnen</a:t>
            </a:r>
            <a:r>
              <a:rPr lang="de-DE" sz="3600" b="1" dirty="0" smtClean="0">
                <a:latin typeface="Arial"/>
                <a:cs typeface="Arial"/>
              </a:rPr>
              <a:t> frühzeitig informieren und </a:t>
            </a:r>
          </a:p>
          <a:p>
            <a:pPr algn="ctr">
              <a:buNone/>
            </a:pPr>
            <a:r>
              <a:rPr lang="de-DE" sz="3600" b="1" dirty="0" smtClean="0">
                <a:latin typeface="Arial"/>
                <a:cs typeface="Arial"/>
              </a:rPr>
              <a:t>offen über Autismus reden!</a:t>
            </a:r>
          </a:p>
          <a:p>
            <a:pPr>
              <a:buNone/>
            </a:pPr>
            <a:endParaRPr lang="de-DE" sz="2000" dirty="0" smtClean="0"/>
          </a:p>
          <a:p>
            <a:pPr>
              <a:buFontTx/>
              <a:buChar char="-"/>
            </a:pPr>
            <a:r>
              <a:rPr lang="de-DE" sz="4500" dirty="0" smtClean="0">
                <a:latin typeface="Arial"/>
                <a:cs typeface="Arial"/>
              </a:rPr>
              <a:t>Was ist Autismus? als Unterrichtsthema (</a:t>
            </a:r>
            <a:r>
              <a:rPr lang="de-DE" sz="4500" b="1" dirty="0" smtClean="0">
                <a:solidFill>
                  <a:srgbClr val="FF0000"/>
                </a:solidFill>
                <a:latin typeface="Arial"/>
                <a:cs typeface="Arial"/>
              </a:rPr>
              <a:t>Achtung: Einverständnis!</a:t>
            </a:r>
            <a:r>
              <a:rPr lang="de-DE" sz="4500" dirty="0" smtClean="0">
                <a:latin typeface="Arial"/>
                <a:cs typeface="Arial"/>
              </a:rPr>
              <a:t>)</a:t>
            </a:r>
          </a:p>
          <a:p>
            <a:pPr>
              <a:buFontTx/>
              <a:buChar char="-"/>
            </a:pPr>
            <a:r>
              <a:rPr lang="de-DE" sz="4500" dirty="0" smtClean="0">
                <a:latin typeface="Arial"/>
                <a:cs typeface="Arial"/>
              </a:rPr>
              <a:t>Sorgen und Probleme der </a:t>
            </a:r>
            <a:r>
              <a:rPr lang="de-DE" sz="4500" dirty="0" err="1" smtClean="0">
                <a:latin typeface="Arial"/>
                <a:cs typeface="Arial"/>
              </a:rPr>
              <a:t>MitschülerInnen</a:t>
            </a:r>
            <a:r>
              <a:rPr lang="de-DE" sz="4500" dirty="0" smtClean="0">
                <a:latin typeface="Arial"/>
                <a:cs typeface="Arial"/>
              </a:rPr>
              <a:t> ernst nehmen </a:t>
            </a:r>
          </a:p>
          <a:p>
            <a:pPr>
              <a:buFontTx/>
              <a:buChar char="-"/>
            </a:pPr>
            <a:r>
              <a:rPr lang="de-DE" sz="4500" dirty="0" smtClean="0">
                <a:latin typeface="Arial"/>
                <a:cs typeface="Arial"/>
              </a:rPr>
              <a:t>Den </a:t>
            </a:r>
            <a:r>
              <a:rPr lang="de-DE" sz="4500" dirty="0" err="1" smtClean="0">
                <a:latin typeface="Arial"/>
                <a:cs typeface="Arial"/>
              </a:rPr>
              <a:t>SchülerInnen</a:t>
            </a:r>
            <a:r>
              <a:rPr lang="de-DE" sz="4500" dirty="0" smtClean="0">
                <a:latin typeface="Arial"/>
                <a:cs typeface="Arial"/>
              </a:rPr>
              <a:t> erklären, wo die Probleme ihres Mitschülers mit ASS liegen, ggf. ungewöhnliches Verhalten in sinnvollen Kontext stellen</a:t>
            </a:r>
          </a:p>
          <a:p>
            <a:pPr>
              <a:buFontTx/>
              <a:buChar char="-"/>
            </a:pPr>
            <a:r>
              <a:rPr lang="de-DE" sz="4500" dirty="0" smtClean="0">
                <a:latin typeface="Arial"/>
                <a:cs typeface="Arial"/>
              </a:rPr>
              <a:t>Verhalten des Schülers mit ASS ist meist nicht persönlich gemeint </a:t>
            </a:r>
          </a:p>
          <a:p>
            <a:pPr>
              <a:buFontTx/>
              <a:buChar char="-"/>
            </a:pPr>
            <a:r>
              <a:rPr lang="de-DE" sz="4500" dirty="0" smtClean="0">
                <a:latin typeface="Arial"/>
                <a:cs typeface="Arial"/>
              </a:rPr>
              <a:t>„Mobbing“ bewusst machen</a:t>
            </a:r>
          </a:p>
          <a:p>
            <a:pPr>
              <a:buFontTx/>
              <a:buChar char="-"/>
            </a:pPr>
            <a:r>
              <a:rPr lang="de-DE" sz="4500" dirty="0" err="1" smtClean="0">
                <a:latin typeface="Arial"/>
                <a:cs typeface="Arial"/>
              </a:rPr>
              <a:t>MitschülerInnen</a:t>
            </a:r>
            <a:r>
              <a:rPr lang="de-DE" sz="4500" dirty="0" smtClean="0">
                <a:latin typeface="Arial"/>
                <a:cs typeface="Arial"/>
              </a:rPr>
              <a:t> mit in die Verantwortung nehmen z.B. durch Helferdienste, Patenschaften, „Bodyguards“</a:t>
            </a:r>
          </a:p>
          <a:p>
            <a:pPr>
              <a:buNone/>
            </a:pPr>
            <a:endParaRPr lang="de-DE" sz="4500" dirty="0" smtClean="0">
              <a:latin typeface="Arial"/>
              <a:cs typeface="Arial"/>
            </a:endParaRPr>
          </a:p>
          <a:p>
            <a:pPr algn="ctr">
              <a:buNone/>
            </a:pPr>
            <a:r>
              <a:rPr lang="de-DE" sz="4500" b="1" dirty="0" smtClean="0">
                <a:solidFill>
                  <a:srgbClr val="FF0000"/>
                </a:solidFill>
                <a:latin typeface="Arial"/>
                <a:cs typeface="Arial"/>
              </a:rPr>
              <a:t>WICHTIG !</a:t>
            </a:r>
          </a:p>
          <a:p>
            <a:pPr algn="ctr">
              <a:buNone/>
            </a:pPr>
            <a:r>
              <a:rPr lang="de-DE" sz="4500" dirty="0" smtClean="0">
                <a:latin typeface="Arial"/>
                <a:cs typeface="Arial"/>
              </a:rPr>
              <a:t>Dem Schüler mit Autismus freistellen, ob er an diesen Unterrichtsinhalten teilnehmen möchte oder ob es ihn zu sehr belastet.</a:t>
            </a:r>
          </a:p>
          <a:p>
            <a:pPr algn="ctr">
              <a:buNone/>
            </a:pPr>
            <a:r>
              <a:rPr lang="de-DE" sz="4500" dirty="0" smtClean="0">
                <a:latin typeface="Arial"/>
                <a:cs typeface="Arial"/>
              </a:rPr>
              <a:t>In Gesprächen den Inhalt erklären, was wird besprochen?</a:t>
            </a:r>
          </a:p>
          <a:p>
            <a:pPr>
              <a:buFontTx/>
              <a:buChar char="-"/>
            </a:pPr>
            <a:endParaRPr lang="de-DE" sz="4500" dirty="0">
              <a:latin typeface="Arial"/>
              <a:cs typeface="Arial"/>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116632"/>
            <a:ext cx="1728192"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4969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rgbClr val="FFC000"/>
          </a:solidFill>
        </p:spPr>
        <p:txBody>
          <a:bodyPr>
            <a:normAutofit/>
          </a:bodyPr>
          <a:lstStyle/>
          <a:p>
            <a:r>
              <a:rPr lang="de-DE" b="1" dirty="0" smtClean="0">
                <a:latin typeface="Arial"/>
                <a:cs typeface="Arial"/>
              </a:rPr>
              <a:t>3. Pausen</a:t>
            </a:r>
            <a:endParaRPr lang="de-DE" b="1" dirty="0">
              <a:latin typeface="Arial"/>
              <a:cs typeface="Arial"/>
            </a:endParaRPr>
          </a:p>
        </p:txBody>
      </p:sp>
      <p:sp>
        <p:nvSpPr>
          <p:cNvPr id="3" name="Inhaltsplatzhalter 2"/>
          <p:cNvSpPr>
            <a:spLocks noGrp="1"/>
          </p:cNvSpPr>
          <p:nvPr>
            <p:ph idx="1"/>
          </p:nvPr>
        </p:nvSpPr>
        <p:spPr>
          <a:xfrm>
            <a:off x="406400" y="1417638"/>
            <a:ext cx="8229600" cy="4525963"/>
          </a:xfrm>
        </p:spPr>
        <p:txBody>
          <a:bodyPr>
            <a:normAutofit fontScale="85000" lnSpcReduction="20000"/>
          </a:bodyPr>
          <a:lstStyle/>
          <a:p>
            <a:pPr>
              <a:buNone/>
            </a:pPr>
            <a:endParaRPr lang="de-DE" sz="2400" b="1" dirty="0" smtClean="0">
              <a:latin typeface="Arial"/>
              <a:cs typeface="Arial"/>
            </a:endParaRPr>
          </a:p>
          <a:p>
            <a:pPr>
              <a:buNone/>
            </a:pPr>
            <a:endParaRPr lang="de-DE" sz="2400" b="1" dirty="0" smtClean="0">
              <a:latin typeface="Arial"/>
              <a:cs typeface="Arial"/>
            </a:endParaRPr>
          </a:p>
          <a:p>
            <a:pPr>
              <a:buNone/>
            </a:pPr>
            <a:r>
              <a:rPr lang="de-DE" sz="2400" b="1" dirty="0" smtClean="0">
                <a:latin typeface="Arial"/>
                <a:cs typeface="Arial"/>
              </a:rPr>
              <a:t>Pausen sind unstrukturierte Zeit und somit STRESS!</a:t>
            </a:r>
          </a:p>
          <a:p>
            <a:pPr>
              <a:buNone/>
            </a:pPr>
            <a:r>
              <a:rPr lang="de-DE" sz="2400" dirty="0" err="1" smtClean="0">
                <a:latin typeface="Arial"/>
                <a:cs typeface="Arial"/>
              </a:rPr>
              <a:t>SchülerInnen</a:t>
            </a:r>
            <a:r>
              <a:rPr lang="de-DE" sz="2400" dirty="0" smtClean="0">
                <a:latin typeface="Arial"/>
                <a:cs typeface="Arial"/>
              </a:rPr>
              <a:t> mit ASS:</a:t>
            </a:r>
          </a:p>
          <a:p>
            <a:pPr>
              <a:buFontTx/>
              <a:buChar char="-"/>
            </a:pPr>
            <a:r>
              <a:rPr lang="de-DE" sz="2400" dirty="0" smtClean="0">
                <a:latin typeface="Arial"/>
                <a:cs typeface="Arial"/>
              </a:rPr>
              <a:t>sind oft alleine, sie spielen, interagieren nicht mit anderen Schülern</a:t>
            </a:r>
          </a:p>
          <a:p>
            <a:pPr>
              <a:buFontTx/>
              <a:buChar char="-"/>
            </a:pPr>
            <a:r>
              <a:rPr lang="de-DE" sz="2400" dirty="0" smtClean="0">
                <a:latin typeface="Arial"/>
                <a:cs typeface="Arial"/>
              </a:rPr>
              <a:t>wissen oft nicht, wie sie sich richtig verhalten sollen</a:t>
            </a:r>
          </a:p>
          <a:p>
            <a:pPr>
              <a:buFontTx/>
              <a:buChar char="-"/>
            </a:pPr>
            <a:r>
              <a:rPr lang="de-DE" sz="2400" dirty="0" smtClean="0">
                <a:latin typeface="Arial"/>
                <a:cs typeface="Arial"/>
              </a:rPr>
              <a:t>sind in Streitereien und Probleme verwickelt</a:t>
            </a:r>
          </a:p>
          <a:p>
            <a:pPr>
              <a:buFontTx/>
              <a:buChar char="-"/>
            </a:pPr>
            <a:r>
              <a:rPr lang="de-DE" sz="2400" dirty="0" smtClean="0">
                <a:latin typeface="Arial"/>
                <a:cs typeface="Arial"/>
              </a:rPr>
              <a:t>kommen gestresst und unausgeglichen wieder in den Unterricht zurück</a:t>
            </a:r>
          </a:p>
          <a:p>
            <a:pPr>
              <a:buNone/>
            </a:pPr>
            <a:endParaRPr lang="de-DE" sz="2400" dirty="0" smtClean="0">
              <a:latin typeface="Arial"/>
              <a:cs typeface="Arial"/>
            </a:endParaRPr>
          </a:p>
          <a:p>
            <a:pPr marL="0" indent="0">
              <a:buNone/>
            </a:pPr>
            <a:r>
              <a:rPr lang="de-DE" sz="2400" b="1" dirty="0" smtClean="0">
                <a:latin typeface="Arial"/>
                <a:cs typeface="Arial"/>
              </a:rPr>
              <a:t>Pausen müssen zum Abschalten genutzt werden können, </a:t>
            </a:r>
            <a:br>
              <a:rPr lang="de-DE" sz="2400" b="1" dirty="0" smtClean="0">
                <a:latin typeface="Arial"/>
                <a:cs typeface="Arial"/>
              </a:rPr>
            </a:br>
            <a:r>
              <a:rPr lang="de-DE" sz="2400" b="1" dirty="0" smtClean="0">
                <a:latin typeface="Arial"/>
                <a:cs typeface="Arial"/>
              </a:rPr>
              <a:t>nur so ist wieder Energie zum Lernen vorhanden!</a:t>
            </a:r>
          </a:p>
          <a:p>
            <a:pPr>
              <a:buFontTx/>
              <a:buChar char="-"/>
            </a:pPr>
            <a:r>
              <a:rPr lang="de-DE" sz="2400" dirty="0" smtClean="0">
                <a:latin typeface="Arial"/>
                <a:cs typeface="Arial"/>
              </a:rPr>
              <a:t>alleine im Klassenzimmer verbringen (Lesen, Spezialinteresse)</a:t>
            </a:r>
          </a:p>
          <a:p>
            <a:pPr>
              <a:buFontTx/>
              <a:buChar char="-"/>
            </a:pPr>
            <a:r>
              <a:rPr lang="de-DE" sz="2400" dirty="0" smtClean="0">
                <a:latin typeface="Arial"/>
                <a:cs typeface="Arial"/>
              </a:rPr>
              <a:t>Sonderregelungen treffen – Gewährung von Schutzraum</a:t>
            </a:r>
          </a:p>
          <a:p>
            <a:pPr>
              <a:buFontTx/>
              <a:buChar char="-"/>
            </a:pPr>
            <a:r>
              <a:rPr lang="de-DE" sz="2400" dirty="0" smtClean="0">
                <a:latin typeface="Arial"/>
                <a:cs typeface="Arial"/>
              </a:rPr>
              <a:t>Ruheraum</a:t>
            </a:r>
            <a:endParaRPr lang="de-DE" sz="2400" dirty="0">
              <a:latin typeface="Arial"/>
              <a:cs typeface="Arial"/>
            </a:endParaRPr>
          </a:p>
        </p:txBody>
      </p:sp>
    </p:spTree>
    <p:extLst>
      <p:ext uri="{BB962C8B-B14F-4D97-AF65-F5344CB8AC3E}">
        <p14:creationId xmlns:p14="http://schemas.microsoft.com/office/powerpoint/2010/main" val="1915065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732486"/>
            <a:ext cx="6722203" cy="4675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1043608" y="836712"/>
            <a:ext cx="7464303" cy="523220"/>
          </a:xfrm>
          <a:prstGeom prst="rect">
            <a:avLst/>
          </a:prstGeom>
          <a:noFill/>
        </p:spPr>
        <p:txBody>
          <a:bodyPr wrap="none" rtlCol="0">
            <a:spAutoFit/>
          </a:bodyPr>
          <a:lstStyle/>
          <a:p>
            <a:r>
              <a:rPr lang="de-DE" sz="2800" b="1" dirty="0" smtClean="0">
                <a:solidFill>
                  <a:srgbClr val="0000FF"/>
                </a:solidFill>
                <a:latin typeface="Arial"/>
                <a:cs typeface="Arial"/>
              </a:rPr>
              <a:t>Wie findet man seinen Platz in der Pause ?</a:t>
            </a:r>
            <a:endParaRPr lang="de-DE" sz="2800" b="1" dirty="0">
              <a:solidFill>
                <a:srgbClr val="0000FF"/>
              </a:solidFill>
              <a:latin typeface="Arial"/>
              <a:cs typeface="Arial"/>
            </a:endParaRPr>
          </a:p>
        </p:txBody>
      </p:sp>
    </p:spTree>
    <p:extLst>
      <p:ext uri="{BB962C8B-B14F-4D97-AF65-F5344CB8AC3E}">
        <p14:creationId xmlns:p14="http://schemas.microsoft.com/office/powerpoint/2010/main" val="19658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rgbClr val="FFC000"/>
          </a:solidFill>
        </p:spPr>
        <p:txBody>
          <a:bodyPr>
            <a:noAutofit/>
          </a:bodyPr>
          <a:lstStyle/>
          <a:p>
            <a:r>
              <a:rPr lang="de-DE" sz="3200" b="1" dirty="0" smtClean="0">
                <a:latin typeface="Arial"/>
                <a:cs typeface="Arial"/>
              </a:rPr>
              <a:t>4. Außerunterrichtliche Veranstaltungen</a:t>
            </a:r>
            <a:endParaRPr lang="de-DE" sz="3200" b="1" dirty="0">
              <a:latin typeface="Arial"/>
              <a:cs typeface="Arial"/>
            </a:endParaRPr>
          </a:p>
        </p:txBody>
      </p:sp>
      <p:sp>
        <p:nvSpPr>
          <p:cNvPr id="3" name="Inhaltsplatzhalter 2"/>
          <p:cNvSpPr>
            <a:spLocks noGrp="1"/>
          </p:cNvSpPr>
          <p:nvPr>
            <p:ph idx="1"/>
          </p:nvPr>
        </p:nvSpPr>
        <p:spPr>
          <a:xfrm>
            <a:off x="467544" y="1556792"/>
            <a:ext cx="8229600" cy="4525963"/>
          </a:xfrm>
          <a:solidFill>
            <a:schemeClr val="bg1"/>
          </a:solidFill>
        </p:spPr>
        <p:txBody>
          <a:bodyPr>
            <a:normAutofit fontScale="92500"/>
          </a:bodyPr>
          <a:lstStyle/>
          <a:p>
            <a:pPr marL="0" indent="0">
              <a:buNone/>
            </a:pPr>
            <a:r>
              <a:rPr lang="de-DE" sz="2400" b="1" dirty="0" smtClean="0">
                <a:latin typeface="Arial"/>
                <a:cs typeface="Arial"/>
              </a:rPr>
              <a:t>Alles was nicht der Regel entspricht, kann Angst machen!</a:t>
            </a:r>
          </a:p>
          <a:p>
            <a:pPr>
              <a:buNone/>
            </a:pPr>
            <a:endParaRPr lang="de-DE" sz="2400" dirty="0" smtClean="0">
              <a:latin typeface="Arial"/>
              <a:cs typeface="Arial"/>
            </a:endParaRPr>
          </a:p>
          <a:p>
            <a:pPr>
              <a:buNone/>
            </a:pPr>
            <a:endParaRPr lang="de-DE" sz="2400" dirty="0" smtClean="0">
              <a:latin typeface="Arial"/>
              <a:cs typeface="Arial"/>
            </a:endParaRPr>
          </a:p>
          <a:p>
            <a:pPr>
              <a:buNone/>
            </a:pPr>
            <a:r>
              <a:rPr lang="de-DE" sz="2400" dirty="0" smtClean="0">
                <a:latin typeface="Arial"/>
                <a:cs typeface="Arial"/>
              </a:rPr>
              <a:t>Ausflüge und Klassenfahrten sind Neuland</a:t>
            </a:r>
          </a:p>
          <a:p>
            <a:pPr>
              <a:buFontTx/>
              <a:buChar char="-"/>
            </a:pPr>
            <a:r>
              <a:rPr lang="de-DE" sz="2400" dirty="0" smtClean="0">
                <a:latin typeface="Arial"/>
                <a:cs typeface="Arial"/>
              </a:rPr>
              <a:t>Wie verhalte ich mich da?</a:t>
            </a:r>
          </a:p>
          <a:p>
            <a:pPr>
              <a:buFontTx/>
              <a:buChar char="-"/>
            </a:pPr>
            <a:r>
              <a:rPr lang="de-DE" sz="2400" dirty="0" smtClean="0">
                <a:latin typeface="Arial"/>
                <a:cs typeface="Arial"/>
              </a:rPr>
              <a:t>Was kommt da auf mich zu?</a:t>
            </a:r>
          </a:p>
          <a:p>
            <a:pPr>
              <a:buFontTx/>
              <a:buChar char="-"/>
            </a:pPr>
            <a:r>
              <a:rPr lang="de-DE" sz="2400" dirty="0" smtClean="0">
                <a:latin typeface="Arial"/>
                <a:cs typeface="Arial"/>
              </a:rPr>
              <a:t>Ohne meine gewohnte Struktur bin ich hilflos?</a:t>
            </a:r>
          </a:p>
          <a:p>
            <a:pPr algn="ctr">
              <a:buNone/>
            </a:pPr>
            <a:r>
              <a:rPr lang="de-DE" sz="2400" b="1" dirty="0" smtClean="0">
                <a:solidFill>
                  <a:srgbClr val="FF0000"/>
                </a:solidFill>
                <a:latin typeface="Arial"/>
                <a:cs typeface="Arial"/>
              </a:rPr>
              <a:t>Wichtig!</a:t>
            </a:r>
          </a:p>
          <a:p>
            <a:pPr>
              <a:buFontTx/>
              <a:buChar char="-"/>
            </a:pPr>
            <a:r>
              <a:rPr lang="de-DE" sz="2400" dirty="0" smtClean="0">
                <a:latin typeface="Arial"/>
                <a:cs typeface="Arial"/>
              </a:rPr>
              <a:t>Eine gute Vorbereitung durch Gespräche</a:t>
            </a:r>
          </a:p>
          <a:p>
            <a:pPr>
              <a:buFontTx/>
              <a:buChar char="-"/>
            </a:pPr>
            <a:r>
              <a:rPr lang="de-DE" sz="2400" dirty="0" smtClean="0">
                <a:latin typeface="Arial"/>
                <a:cs typeface="Arial"/>
              </a:rPr>
              <a:t>Hilfen vorher besprechen und erklären</a:t>
            </a:r>
          </a:p>
          <a:p>
            <a:pPr>
              <a:buFontTx/>
              <a:buChar char="-"/>
            </a:pPr>
            <a:r>
              <a:rPr lang="de-DE" sz="2400" dirty="0" smtClean="0">
                <a:latin typeface="Arial"/>
                <a:cs typeface="Arial"/>
              </a:rPr>
              <a:t>Teilnahme aussetzen oder eine andere Möglichkeit finden</a:t>
            </a:r>
          </a:p>
          <a:p>
            <a:pPr>
              <a:buFontTx/>
              <a:buChar char="-"/>
            </a:pPr>
            <a:endParaRPr lang="de-DE" dirty="0"/>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2404" y="2132856"/>
            <a:ext cx="2952327" cy="1660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3685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rgbClr val="FFC000"/>
          </a:solidFill>
        </p:spPr>
        <p:txBody>
          <a:bodyPr>
            <a:normAutofit/>
          </a:bodyPr>
          <a:lstStyle/>
          <a:p>
            <a:r>
              <a:rPr lang="de-DE" sz="4000" b="1" dirty="0" smtClean="0">
                <a:latin typeface="Arial"/>
                <a:cs typeface="Arial"/>
              </a:rPr>
              <a:t>5. Unterricht</a:t>
            </a:r>
            <a:endParaRPr lang="de-DE" sz="4000" b="1" dirty="0">
              <a:latin typeface="Arial"/>
              <a:cs typeface="Arial"/>
            </a:endParaRPr>
          </a:p>
        </p:txBody>
      </p:sp>
      <p:graphicFrame>
        <p:nvGraphicFramePr>
          <p:cNvPr id="7" name="Inhaltsplatzhalter 6"/>
          <p:cNvGraphicFramePr>
            <a:graphicFrameLocks noGrp="1"/>
          </p:cNvGraphicFramePr>
          <p:nvPr>
            <p:ph idx="1"/>
          </p:nvPr>
        </p:nvGraphicFramePr>
        <p:xfrm>
          <a:off x="457200" y="1268760"/>
          <a:ext cx="8229600" cy="48574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9789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solidFill>
                  <a:srgbClr val="FF0000"/>
                </a:solidFill>
                <a:latin typeface="Arial"/>
                <a:cs typeface="Arial"/>
              </a:rPr>
              <a:t>Was bedeutet Autismus-Spektrums-Störung ?</a:t>
            </a:r>
            <a:endParaRPr lang="de-DE" b="1" dirty="0">
              <a:solidFill>
                <a:srgbClr val="FF0000"/>
              </a:solidFill>
              <a:latin typeface="Arial"/>
              <a:cs typeface="Arial"/>
            </a:endParaRPr>
          </a:p>
        </p:txBody>
      </p:sp>
      <p:sp>
        <p:nvSpPr>
          <p:cNvPr id="3" name="Inhaltsplatzhalter 2"/>
          <p:cNvSpPr>
            <a:spLocks noGrp="1"/>
          </p:cNvSpPr>
          <p:nvPr>
            <p:ph idx="1"/>
          </p:nvPr>
        </p:nvSpPr>
        <p:spPr/>
        <p:txBody>
          <a:bodyPr/>
          <a:lstStyle/>
          <a:p>
            <a:r>
              <a:rPr lang="de-DE" sz="2400" dirty="0" smtClean="0">
                <a:latin typeface="Arial"/>
                <a:cs typeface="Arial"/>
              </a:rPr>
              <a:t>Viele verschiedene Begrifflichkeiten für unterschiedliche Ausprägungen derselben Störung</a:t>
            </a:r>
          </a:p>
          <a:p>
            <a:pPr lvl="1"/>
            <a:r>
              <a:rPr lang="de-DE" sz="2000" dirty="0" err="1" smtClean="0">
                <a:latin typeface="Arial"/>
                <a:cs typeface="Arial"/>
              </a:rPr>
              <a:t>Kanner</a:t>
            </a:r>
            <a:r>
              <a:rPr lang="de-DE" sz="2000" dirty="0" smtClean="0">
                <a:latin typeface="Arial"/>
                <a:cs typeface="Arial"/>
              </a:rPr>
              <a:t>-Autismus oder frühkindlicher Autismus</a:t>
            </a:r>
          </a:p>
          <a:p>
            <a:pPr lvl="1"/>
            <a:r>
              <a:rPr lang="de-DE" sz="2000" dirty="0" smtClean="0">
                <a:latin typeface="Arial"/>
                <a:cs typeface="Arial"/>
              </a:rPr>
              <a:t>Atypischer Autismus</a:t>
            </a:r>
          </a:p>
          <a:p>
            <a:pPr lvl="1"/>
            <a:r>
              <a:rPr lang="de-DE" sz="2000" dirty="0" err="1" smtClean="0">
                <a:latin typeface="Arial"/>
                <a:cs typeface="Arial"/>
              </a:rPr>
              <a:t>Asperger</a:t>
            </a:r>
            <a:r>
              <a:rPr lang="de-DE" sz="2000" dirty="0" smtClean="0">
                <a:latin typeface="Arial"/>
                <a:cs typeface="Arial"/>
              </a:rPr>
              <a:t>-Autismus oder </a:t>
            </a:r>
            <a:r>
              <a:rPr lang="de-DE" sz="2000" dirty="0" err="1" smtClean="0">
                <a:latin typeface="Arial"/>
                <a:cs typeface="Arial"/>
              </a:rPr>
              <a:t>Asperger</a:t>
            </a:r>
            <a:r>
              <a:rPr lang="de-DE" sz="2000" dirty="0" smtClean="0">
                <a:latin typeface="Arial"/>
                <a:cs typeface="Arial"/>
              </a:rPr>
              <a:t>-Syndrom</a:t>
            </a:r>
          </a:p>
          <a:p>
            <a:pPr lvl="1"/>
            <a:r>
              <a:rPr lang="de-DE" sz="2000" dirty="0" smtClean="0">
                <a:latin typeface="Arial"/>
                <a:cs typeface="Arial"/>
              </a:rPr>
              <a:t>High-</a:t>
            </a:r>
            <a:r>
              <a:rPr lang="de-DE" sz="2000" dirty="0" err="1" smtClean="0">
                <a:latin typeface="Arial"/>
                <a:cs typeface="Arial"/>
              </a:rPr>
              <a:t>functioning</a:t>
            </a:r>
            <a:r>
              <a:rPr lang="de-DE" sz="2000" dirty="0" smtClean="0">
                <a:latin typeface="Arial"/>
                <a:cs typeface="Arial"/>
              </a:rPr>
              <a:t>-Autismus</a:t>
            </a:r>
          </a:p>
          <a:p>
            <a:pPr lvl="1"/>
            <a:r>
              <a:rPr lang="de-DE" sz="2000" dirty="0" smtClean="0">
                <a:latin typeface="Arial"/>
                <a:cs typeface="Arial"/>
              </a:rPr>
              <a:t>Schattensyndrom</a:t>
            </a:r>
          </a:p>
          <a:p>
            <a:r>
              <a:rPr lang="de-DE" sz="2400" dirty="0" smtClean="0">
                <a:latin typeface="Arial"/>
                <a:cs typeface="Arial"/>
              </a:rPr>
              <a:t>Historischer Hintergrund (z. B. Märchen der Gebrüder Grimm „Hans mein Igel</a:t>
            </a:r>
            <a:r>
              <a:rPr lang="ja-JP" altLang="de-DE" sz="2400" dirty="0" smtClean="0">
                <a:latin typeface="Arial"/>
                <a:cs typeface="Arial"/>
              </a:rPr>
              <a:t>“</a:t>
            </a:r>
            <a:r>
              <a:rPr lang="de-DE" altLang="ja-JP" sz="2400" dirty="0" smtClean="0">
                <a:latin typeface="Arial"/>
                <a:cs typeface="Arial"/>
              </a:rPr>
              <a:t>)</a:t>
            </a:r>
          </a:p>
          <a:p>
            <a:r>
              <a:rPr lang="de-DE" sz="2400" dirty="0" smtClean="0">
                <a:latin typeface="Arial"/>
                <a:cs typeface="Arial"/>
              </a:rPr>
              <a:t>Erstbeschreibung 1911 durch Eugen </a:t>
            </a:r>
            <a:r>
              <a:rPr lang="de-DE" sz="2400" dirty="0" err="1" smtClean="0">
                <a:latin typeface="Arial"/>
                <a:cs typeface="Arial"/>
              </a:rPr>
              <a:t>Bleuler</a:t>
            </a:r>
            <a:r>
              <a:rPr lang="de-DE" sz="2400" dirty="0" smtClean="0">
                <a:latin typeface="Arial"/>
                <a:cs typeface="Arial"/>
              </a:rPr>
              <a:t>, dann 1943 durch Leo </a:t>
            </a:r>
            <a:r>
              <a:rPr lang="de-DE" sz="2400" dirty="0" err="1" smtClean="0">
                <a:latin typeface="Arial"/>
                <a:cs typeface="Arial"/>
              </a:rPr>
              <a:t>Kanner</a:t>
            </a:r>
            <a:r>
              <a:rPr lang="de-DE" sz="2400" dirty="0" smtClean="0">
                <a:latin typeface="Arial"/>
                <a:cs typeface="Arial"/>
              </a:rPr>
              <a:t> und 1944 durch Hans </a:t>
            </a:r>
            <a:r>
              <a:rPr lang="de-DE" sz="2400" dirty="0" err="1" smtClean="0">
                <a:latin typeface="Arial"/>
                <a:cs typeface="Arial"/>
              </a:rPr>
              <a:t>Asperger</a:t>
            </a:r>
            <a:endParaRPr lang="de-DE" sz="2400" dirty="0" smtClean="0">
              <a:latin typeface="Arial"/>
              <a:cs typeface="Arial"/>
            </a:endParaRPr>
          </a:p>
          <a:p>
            <a:endParaRPr lang="de-DE" dirty="0"/>
          </a:p>
        </p:txBody>
      </p:sp>
      <p:sp>
        <p:nvSpPr>
          <p:cNvPr id="4" name="Fußzeilenplatzhalter 3"/>
          <p:cNvSpPr>
            <a:spLocks noGrp="1"/>
          </p:cNvSpPr>
          <p:nvPr>
            <p:ph type="ftr" sz="quarter" idx="11"/>
          </p:nvPr>
        </p:nvSpPr>
        <p:spPr/>
        <p:txBody>
          <a:bodyPr/>
          <a:lstStyle/>
          <a:p>
            <a:r>
              <a:rPr lang="de-DE" smtClean="0"/>
              <a:t>Autismusbeauftragte Baden-Württemberg</a:t>
            </a:r>
            <a:endParaRPr lang="de-DE"/>
          </a:p>
        </p:txBody>
      </p:sp>
      <p:pic>
        <p:nvPicPr>
          <p:cNvPr id="5" name="Grafik 8" descr="logo_bg_le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720" y="5672296"/>
            <a:ext cx="9286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liennummernplatzhalter 6"/>
          <p:cNvSpPr>
            <a:spLocks noGrp="1"/>
          </p:cNvSpPr>
          <p:nvPr>
            <p:ph type="sldNum" sz="quarter" idx="12"/>
          </p:nvPr>
        </p:nvSpPr>
        <p:spPr/>
        <p:txBody>
          <a:bodyPr/>
          <a:lstStyle/>
          <a:p>
            <a:fld id="{12F83FB5-4971-D843-A235-8B126D7E6A7B}" type="slidenum">
              <a:rPr lang="de-DE" smtClean="0"/>
              <a:pPr/>
              <a:t>3</a:t>
            </a:fld>
            <a:endParaRPr lang="de-DE"/>
          </a:p>
        </p:txBody>
      </p:sp>
    </p:spTree>
    <p:extLst>
      <p:ext uri="{BB962C8B-B14F-4D97-AF65-F5344CB8AC3E}">
        <p14:creationId xmlns:p14="http://schemas.microsoft.com/office/powerpoint/2010/main" val="348545521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latin typeface="Arial"/>
                <a:cs typeface="Arial"/>
              </a:rPr>
              <a:t>Pädagogische Konsequenzen (1)</a:t>
            </a:r>
            <a:r>
              <a:rPr lang="de-DE" sz="3600" b="1" dirty="0" smtClean="0">
                <a:latin typeface="Arial"/>
                <a:cs typeface="Arial"/>
              </a:rPr>
              <a:t> </a:t>
            </a:r>
            <a:endParaRPr lang="de-DE" b="1" dirty="0">
              <a:latin typeface="Arial"/>
              <a:cs typeface="Arial"/>
            </a:endParaRPr>
          </a:p>
        </p:txBody>
      </p:sp>
      <p:sp>
        <p:nvSpPr>
          <p:cNvPr id="3" name="Inhaltsplatzhalter 2"/>
          <p:cNvSpPr>
            <a:spLocks noGrp="1"/>
          </p:cNvSpPr>
          <p:nvPr>
            <p:ph idx="1"/>
          </p:nvPr>
        </p:nvSpPr>
        <p:spPr/>
        <p:txBody>
          <a:bodyPr>
            <a:normAutofit fontScale="62500" lnSpcReduction="20000"/>
          </a:bodyPr>
          <a:lstStyle/>
          <a:p>
            <a:pPr>
              <a:lnSpc>
                <a:spcPct val="90000"/>
              </a:lnSpc>
            </a:pPr>
            <a:endParaRPr lang="de-DE" sz="4000" b="1" dirty="0" smtClean="0">
              <a:latin typeface="Arial"/>
              <a:cs typeface="Arial"/>
            </a:endParaRPr>
          </a:p>
          <a:p>
            <a:pPr>
              <a:lnSpc>
                <a:spcPct val="90000"/>
              </a:lnSpc>
            </a:pPr>
            <a:r>
              <a:rPr lang="de-DE" sz="4000" b="1" dirty="0" smtClean="0">
                <a:latin typeface="Arial"/>
                <a:cs typeface="Arial"/>
              </a:rPr>
              <a:t>klare Strukturen: </a:t>
            </a:r>
            <a:r>
              <a:rPr lang="de-DE" dirty="0" smtClean="0">
                <a:latin typeface="Arial"/>
                <a:cs typeface="Arial"/>
              </a:rPr>
              <a:t>Raum, Zeit, Tagesablauf, Handlungsabläufe, eindeutige Arbeitsaufträge</a:t>
            </a:r>
          </a:p>
          <a:p>
            <a:pPr>
              <a:lnSpc>
                <a:spcPct val="90000"/>
              </a:lnSpc>
            </a:pPr>
            <a:endParaRPr lang="de-DE" sz="700" dirty="0" smtClean="0">
              <a:latin typeface="Arial"/>
              <a:cs typeface="Arial"/>
            </a:endParaRPr>
          </a:p>
          <a:p>
            <a:pPr>
              <a:lnSpc>
                <a:spcPct val="90000"/>
              </a:lnSpc>
            </a:pPr>
            <a:r>
              <a:rPr lang="de-DE" sz="4000" b="1" dirty="0" err="1" smtClean="0">
                <a:latin typeface="Arial"/>
                <a:cs typeface="Arial"/>
              </a:rPr>
              <a:t>Rhythmisierung</a:t>
            </a:r>
            <a:r>
              <a:rPr lang="de-DE" sz="4000" b="1" dirty="0" smtClean="0">
                <a:latin typeface="Arial"/>
                <a:cs typeface="Arial"/>
              </a:rPr>
              <a:t>:</a:t>
            </a:r>
            <a:r>
              <a:rPr lang="de-DE" dirty="0" smtClean="0">
                <a:latin typeface="Arial"/>
                <a:cs typeface="Arial"/>
              </a:rPr>
              <a:t> Begrüßungsrituale, Ritualisierung der Übungsphasen…</a:t>
            </a:r>
          </a:p>
          <a:p>
            <a:pPr>
              <a:lnSpc>
                <a:spcPct val="90000"/>
              </a:lnSpc>
            </a:pPr>
            <a:endParaRPr lang="de-DE" sz="700" dirty="0" smtClean="0">
              <a:latin typeface="Arial"/>
              <a:cs typeface="Arial"/>
            </a:endParaRPr>
          </a:p>
          <a:p>
            <a:pPr>
              <a:lnSpc>
                <a:spcPct val="90000"/>
              </a:lnSpc>
            </a:pPr>
            <a:r>
              <a:rPr lang="de-DE" sz="4000" b="1" dirty="0" smtClean="0">
                <a:latin typeface="Arial"/>
                <a:cs typeface="Arial"/>
              </a:rPr>
              <a:t>Begrenzung:</a:t>
            </a:r>
            <a:r>
              <a:rPr lang="de-DE" dirty="0" smtClean="0">
                <a:latin typeface="Arial"/>
                <a:cs typeface="Arial"/>
              </a:rPr>
              <a:t> Gedankenschleifen, wiederkehrende Fragen</a:t>
            </a:r>
          </a:p>
          <a:p>
            <a:pPr>
              <a:lnSpc>
                <a:spcPct val="90000"/>
              </a:lnSpc>
            </a:pPr>
            <a:endParaRPr lang="de-DE" sz="700" dirty="0" smtClean="0">
              <a:latin typeface="Arial"/>
              <a:cs typeface="Arial"/>
            </a:endParaRPr>
          </a:p>
          <a:p>
            <a:pPr>
              <a:lnSpc>
                <a:spcPct val="90000"/>
              </a:lnSpc>
            </a:pPr>
            <a:r>
              <a:rPr lang="de-DE" sz="4000" b="1" dirty="0" smtClean="0">
                <a:latin typeface="Arial"/>
                <a:cs typeface="Arial"/>
              </a:rPr>
              <a:t>Verlässlichkeit: </a:t>
            </a:r>
            <a:r>
              <a:rPr lang="de-DE" dirty="0" smtClean="0">
                <a:latin typeface="Arial"/>
                <a:cs typeface="Arial"/>
              </a:rPr>
              <a:t>Absprachen, Vereinbarungen…</a:t>
            </a:r>
          </a:p>
          <a:p>
            <a:pPr>
              <a:lnSpc>
                <a:spcPct val="90000"/>
              </a:lnSpc>
            </a:pPr>
            <a:endParaRPr lang="de-DE" sz="700" dirty="0" smtClean="0">
              <a:latin typeface="Arial"/>
              <a:cs typeface="Arial"/>
            </a:endParaRPr>
          </a:p>
          <a:p>
            <a:pPr>
              <a:lnSpc>
                <a:spcPct val="90000"/>
              </a:lnSpc>
            </a:pPr>
            <a:r>
              <a:rPr lang="de-DE" sz="4000" b="1" dirty="0" smtClean="0">
                <a:latin typeface="Arial"/>
                <a:cs typeface="Arial"/>
              </a:rPr>
              <a:t>Vorhersehbarkeit: </a:t>
            </a:r>
            <a:r>
              <a:rPr lang="de-DE" dirty="0" smtClean="0">
                <a:latin typeface="Arial"/>
                <a:cs typeface="Arial"/>
              </a:rPr>
              <a:t>Stundenplanänderungen, Vertretung, Raumwechsel…</a:t>
            </a:r>
          </a:p>
          <a:p>
            <a:pPr>
              <a:lnSpc>
                <a:spcPct val="90000"/>
              </a:lnSpc>
            </a:pPr>
            <a:endParaRPr lang="de-DE" sz="700" dirty="0" smtClean="0">
              <a:latin typeface="Arial"/>
              <a:cs typeface="Arial"/>
            </a:endParaRPr>
          </a:p>
          <a:p>
            <a:pPr>
              <a:lnSpc>
                <a:spcPct val="90000"/>
              </a:lnSpc>
            </a:pPr>
            <a:r>
              <a:rPr lang="de-DE" sz="4000" b="1" dirty="0" smtClean="0">
                <a:latin typeface="Arial"/>
                <a:cs typeface="Arial"/>
              </a:rPr>
              <a:t>Konsequenz: </a:t>
            </a:r>
            <a:r>
              <a:rPr lang="de-DE" dirty="0" smtClean="0">
                <a:latin typeface="Arial"/>
                <a:cs typeface="Arial"/>
              </a:rPr>
              <a:t>klar machen, wie lange Ausnahmeregeln gelten…</a:t>
            </a:r>
          </a:p>
          <a:p>
            <a:pPr>
              <a:lnSpc>
                <a:spcPct val="90000"/>
              </a:lnSpc>
            </a:pPr>
            <a:endParaRPr lang="de-DE" sz="700" dirty="0" smtClean="0">
              <a:latin typeface="Arial"/>
              <a:cs typeface="Arial"/>
            </a:endParaRPr>
          </a:p>
          <a:p>
            <a:pPr>
              <a:lnSpc>
                <a:spcPct val="90000"/>
              </a:lnSpc>
            </a:pPr>
            <a:r>
              <a:rPr lang="de-DE" sz="4000" b="1" dirty="0" smtClean="0">
                <a:latin typeface="Arial"/>
                <a:cs typeface="Arial"/>
              </a:rPr>
              <a:t>eindeutige Regeln / eindeutige Sprache: </a:t>
            </a:r>
            <a:r>
              <a:rPr lang="de-DE" dirty="0" smtClean="0">
                <a:latin typeface="Arial"/>
                <a:cs typeface="Arial"/>
              </a:rPr>
              <a:t/>
            </a:r>
            <a:br>
              <a:rPr lang="de-DE" dirty="0" smtClean="0">
                <a:latin typeface="Arial"/>
                <a:cs typeface="Arial"/>
              </a:rPr>
            </a:br>
            <a:r>
              <a:rPr lang="de-DE" dirty="0" smtClean="0">
                <a:latin typeface="Arial"/>
                <a:cs typeface="Arial"/>
              </a:rPr>
              <a:t>direkte Ansprache mit Namen, keine Redewendungen, Ironie…</a:t>
            </a:r>
          </a:p>
          <a:p>
            <a:pPr>
              <a:lnSpc>
                <a:spcPct val="90000"/>
              </a:lnSpc>
            </a:pPr>
            <a:endParaRPr lang="de-DE" sz="700" dirty="0" smtClean="0">
              <a:latin typeface="Arial"/>
              <a:cs typeface="Arial"/>
            </a:endParaRPr>
          </a:p>
          <a:p>
            <a:pPr>
              <a:lnSpc>
                <a:spcPct val="90000"/>
              </a:lnSpc>
            </a:pPr>
            <a:r>
              <a:rPr lang="de-DE" dirty="0" smtClean="0">
                <a:latin typeface="Arial"/>
                <a:cs typeface="Arial"/>
              </a:rPr>
              <a:t>kurze, konkrete, wortwörtliche Anweisungen</a:t>
            </a:r>
            <a:endParaRPr lang="de-DE" dirty="0">
              <a:latin typeface="Arial"/>
              <a:cs typeface="Arial"/>
            </a:endParaRPr>
          </a:p>
        </p:txBody>
      </p:sp>
      <p:sp>
        <p:nvSpPr>
          <p:cNvPr id="5" name="Ellipse 4"/>
          <p:cNvSpPr/>
          <p:nvPr/>
        </p:nvSpPr>
        <p:spPr>
          <a:xfrm>
            <a:off x="7092280" y="3140968"/>
            <a:ext cx="619971" cy="575347"/>
          </a:xfrm>
          <a:prstGeom prst="ellipse">
            <a:avLst/>
          </a:prstGeom>
          <a:solidFill>
            <a:srgbClr val="0070C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6" name="Ellipse 5"/>
          <p:cNvSpPr/>
          <p:nvPr/>
        </p:nvSpPr>
        <p:spPr>
          <a:xfrm>
            <a:off x="7524328" y="2996952"/>
            <a:ext cx="619971" cy="547963"/>
          </a:xfrm>
          <a:prstGeom prst="ellipse">
            <a:avLst/>
          </a:prstGeom>
          <a:solidFill>
            <a:srgbClr val="92D05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7" name="Ellipse 6"/>
          <p:cNvSpPr/>
          <p:nvPr/>
        </p:nvSpPr>
        <p:spPr>
          <a:xfrm>
            <a:off x="7452320" y="2492896"/>
            <a:ext cx="619971" cy="619971"/>
          </a:xfrm>
          <a:prstGeom prst="ellipse">
            <a:avLst/>
          </a:prstGeom>
          <a:solidFill>
            <a:srgbClr val="7030A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8" name="Ellipse 7"/>
          <p:cNvSpPr/>
          <p:nvPr/>
        </p:nvSpPr>
        <p:spPr>
          <a:xfrm>
            <a:off x="7956376" y="1916832"/>
            <a:ext cx="691979" cy="691979"/>
          </a:xfrm>
          <a:prstGeom prst="ellipse">
            <a:avLst/>
          </a:prstGeom>
          <a:solidFill>
            <a:srgbClr val="FF000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9" name="Ellipse 8"/>
          <p:cNvSpPr/>
          <p:nvPr/>
        </p:nvSpPr>
        <p:spPr>
          <a:xfrm>
            <a:off x="8244408" y="1196752"/>
            <a:ext cx="691979" cy="619971"/>
          </a:xfrm>
          <a:prstGeom prst="ellipse">
            <a:avLst/>
          </a:prstGeom>
          <a:solidFill>
            <a:srgbClr val="FFC00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Tree>
    <p:extLst>
      <p:ext uri="{BB962C8B-B14F-4D97-AF65-F5344CB8AC3E}">
        <p14:creationId xmlns:p14="http://schemas.microsoft.com/office/powerpoint/2010/main" val="1725261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latin typeface="Arial"/>
                <a:cs typeface="Arial"/>
              </a:rPr>
              <a:t>Pädagogische Konsequenzen (2)</a:t>
            </a:r>
            <a:r>
              <a:rPr lang="de-DE" sz="3600" b="1" dirty="0" smtClean="0">
                <a:latin typeface="Arial"/>
                <a:cs typeface="Arial"/>
              </a:rPr>
              <a:t> </a:t>
            </a:r>
            <a:endParaRPr lang="de-DE" b="1" dirty="0">
              <a:latin typeface="Arial"/>
              <a:cs typeface="Arial"/>
            </a:endParaRPr>
          </a:p>
        </p:txBody>
      </p:sp>
      <p:sp>
        <p:nvSpPr>
          <p:cNvPr id="3" name="Inhaltsplatzhalter 2"/>
          <p:cNvSpPr>
            <a:spLocks noGrp="1"/>
          </p:cNvSpPr>
          <p:nvPr>
            <p:ph idx="1"/>
          </p:nvPr>
        </p:nvSpPr>
        <p:spPr/>
        <p:txBody>
          <a:bodyPr>
            <a:normAutofit fontScale="77500" lnSpcReduction="20000"/>
          </a:bodyPr>
          <a:lstStyle/>
          <a:p>
            <a:endParaRPr lang="de-DE" dirty="0" smtClean="0">
              <a:solidFill>
                <a:srgbClr val="FF0000"/>
              </a:solidFill>
              <a:latin typeface="Arial"/>
              <a:cs typeface="Arial"/>
            </a:endParaRPr>
          </a:p>
          <a:p>
            <a:r>
              <a:rPr lang="de-DE" dirty="0" smtClean="0">
                <a:solidFill>
                  <a:srgbClr val="FF0000"/>
                </a:solidFill>
                <a:latin typeface="Arial"/>
                <a:cs typeface="Arial"/>
              </a:rPr>
              <a:t>visuelle</a:t>
            </a:r>
            <a:r>
              <a:rPr lang="de-DE" dirty="0" smtClean="0">
                <a:latin typeface="Arial"/>
                <a:cs typeface="Arial"/>
              </a:rPr>
              <a:t> Hilfen und Hinweise</a:t>
            </a:r>
          </a:p>
          <a:p>
            <a:endParaRPr lang="de-DE" sz="600" dirty="0" smtClean="0">
              <a:latin typeface="Arial"/>
              <a:cs typeface="Arial"/>
            </a:endParaRPr>
          </a:p>
          <a:p>
            <a:r>
              <a:rPr lang="de-DE" dirty="0" smtClean="0">
                <a:latin typeface="Arial"/>
                <a:cs typeface="Arial"/>
              </a:rPr>
              <a:t>Arbeitstechniken zur Selbstorganisation entwickeln</a:t>
            </a:r>
          </a:p>
          <a:p>
            <a:endParaRPr lang="de-DE" sz="600" dirty="0" smtClean="0">
              <a:latin typeface="Arial"/>
              <a:cs typeface="Arial"/>
            </a:endParaRPr>
          </a:p>
          <a:p>
            <a:r>
              <a:rPr lang="de-DE" dirty="0" smtClean="0">
                <a:latin typeface="Arial"/>
                <a:cs typeface="Arial"/>
              </a:rPr>
              <a:t>wenig Übungs- und Wiederholungsphasen (HA ?)</a:t>
            </a:r>
          </a:p>
          <a:p>
            <a:endParaRPr lang="de-DE" sz="600" dirty="0" smtClean="0">
              <a:latin typeface="Arial"/>
              <a:cs typeface="Arial"/>
            </a:endParaRPr>
          </a:p>
          <a:p>
            <a:r>
              <a:rPr lang="de-DE" dirty="0" smtClean="0">
                <a:latin typeface="Arial"/>
                <a:cs typeface="Arial"/>
              </a:rPr>
              <a:t>sensorische Probleme wahrnehmen</a:t>
            </a:r>
            <a:r>
              <a:rPr lang="de-DE" sz="2800" dirty="0" smtClean="0">
                <a:latin typeface="Arial"/>
                <a:cs typeface="Arial"/>
              </a:rPr>
              <a:t> (Rücksicht nehmen)</a:t>
            </a:r>
          </a:p>
          <a:p>
            <a:endParaRPr lang="de-DE" sz="600" dirty="0" smtClean="0">
              <a:latin typeface="Arial"/>
              <a:cs typeface="Arial"/>
            </a:endParaRPr>
          </a:p>
          <a:p>
            <a:r>
              <a:rPr lang="de-DE" dirty="0" smtClean="0">
                <a:latin typeface="Arial"/>
                <a:cs typeface="Arial"/>
              </a:rPr>
              <a:t>positives Feedback, zum Erfolg ermutigen</a:t>
            </a:r>
          </a:p>
          <a:p>
            <a:endParaRPr lang="de-DE" sz="600" dirty="0" smtClean="0">
              <a:latin typeface="Arial"/>
              <a:cs typeface="Arial"/>
            </a:endParaRPr>
          </a:p>
          <a:p>
            <a:r>
              <a:rPr lang="de-DE" dirty="0" smtClean="0">
                <a:latin typeface="Arial"/>
                <a:cs typeface="Arial"/>
              </a:rPr>
              <a:t>Faktoren, die Stress auslösen können, vermeiden:</a:t>
            </a:r>
            <a:r>
              <a:rPr lang="de-DE" sz="2800" dirty="0" smtClean="0">
                <a:latin typeface="Arial"/>
                <a:cs typeface="Arial"/>
              </a:rPr>
              <a:t> Wartezeiten, Mehrdeutigkeit,</a:t>
            </a:r>
            <a:r>
              <a:rPr lang="de-DE" sz="2800" b="1" dirty="0" smtClean="0">
                <a:latin typeface="Arial"/>
                <a:cs typeface="Arial"/>
              </a:rPr>
              <a:t> </a:t>
            </a:r>
            <a:r>
              <a:rPr lang="de-DE" sz="2800" dirty="0" smtClean="0">
                <a:latin typeface="Arial"/>
                <a:cs typeface="Arial"/>
              </a:rPr>
              <a:t>Reizüberlastung, körperliche Berührung…</a:t>
            </a:r>
          </a:p>
          <a:p>
            <a:endParaRPr lang="de-DE" sz="600" dirty="0" smtClean="0">
              <a:latin typeface="Arial"/>
              <a:cs typeface="Arial"/>
            </a:endParaRPr>
          </a:p>
          <a:p>
            <a:r>
              <a:rPr lang="de-DE" dirty="0" smtClean="0">
                <a:latin typeface="Arial"/>
                <a:cs typeface="Arial"/>
              </a:rPr>
              <a:t>Botschaften hinter dem Problemverhalten verstehen</a:t>
            </a:r>
            <a:r>
              <a:rPr lang="de-DE" sz="2800" dirty="0" smtClean="0">
                <a:latin typeface="Arial"/>
                <a:cs typeface="Arial"/>
              </a:rPr>
              <a:t>, statt es persönlich zu nehmen</a:t>
            </a:r>
          </a:p>
          <a:p>
            <a:endParaRPr lang="de-DE" dirty="0"/>
          </a:p>
        </p:txBody>
      </p:sp>
      <p:sp>
        <p:nvSpPr>
          <p:cNvPr id="5" name="Ellipse 4"/>
          <p:cNvSpPr/>
          <p:nvPr/>
        </p:nvSpPr>
        <p:spPr>
          <a:xfrm>
            <a:off x="7164288" y="1196752"/>
            <a:ext cx="835995" cy="763987"/>
          </a:xfrm>
          <a:prstGeom prst="ellipse">
            <a:avLst/>
          </a:prstGeom>
          <a:solidFill>
            <a:srgbClr val="92D05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6" name="Ellipse 5"/>
          <p:cNvSpPr/>
          <p:nvPr/>
        </p:nvSpPr>
        <p:spPr>
          <a:xfrm>
            <a:off x="6804248" y="1196752"/>
            <a:ext cx="691979" cy="691979"/>
          </a:xfrm>
          <a:prstGeom prst="ellipse">
            <a:avLst/>
          </a:prstGeom>
          <a:solidFill>
            <a:srgbClr val="7030A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7" name="Ellipse 6"/>
          <p:cNvSpPr/>
          <p:nvPr/>
        </p:nvSpPr>
        <p:spPr>
          <a:xfrm>
            <a:off x="6300192" y="1340768"/>
            <a:ext cx="691979" cy="691979"/>
          </a:xfrm>
          <a:prstGeom prst="ellipse">
            <a:avLst/>
          </a:prstGeom>
          <a:solidFill>
            <a:srgbClr val="FF000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8" name="Ellipse 7"/>
          <p:cNvSpPr/>
          <p:nvPr/>
        </p:nvSpPr>
        <p:spPr>
          <a:xfrm>
            <a:off x="5508104" y="1268760"/>
            <a:ext cx="619971" cy="619971"/>
          </a:xfrm>
          <a:prstGeom prst="ellipse">
            <a:avLst/>
          </a:prstGeom>
          <a:solidFill>
            <a:srgbClr val="FFC00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9" name="Ellipse 8"/>
          <p:cNvSpPr/>
          <p:nvPr/>
        </p:nvSpPr>
        <p:spPr>
          <a:xfrm>
            <a:off x="7740352" y="1196752"/>
            <a:ext cx="763987" cy="763987"/>
          </a:xfrm>
          <a:prstGeom prst="ellipse">
            <a:avLst/>
          </a:prstGeom>
          <a:solidFill>
            <a:srgbClr val="0070C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Tree>
    <p:extLst>
      <p:ext uri="{BB962C8B-B14F-4D97-AF65-F5344CB8AC3E}">
        <p14:creationId xmlns:p14="http://schemas.microsoft.com/office/powerpoint/2010/main" val="3494315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solidFill>
                  <a:srgbClr val="0000FF"/>
                </a:solidFill>
                <a:latin typeface="Arial"/>
                <a:cs typeface="Arial"/>
              </a:rPr>
              <a:t>Stärken und Ressourcen im sozialen Miteinander</a:t>
            </a:r>
            <a:endParaRPr lang="de-DE" b="1" dirty="0">
              <a:solidFill>
                <a:srgbClr val="0000FF"/>
              </a:solidFill>
              <a:latin typeface="Arial"/>
              <a:cs typeface="Arial"/>
            </a:endParaRPr>
          </a:p>
        </p:txBody>
      </p:sp>
      <p:sp>
        <p:nvSpPr>
          <p:cNvPr id="3" name="Inhaltsplatzhalter 2"/>
          <p:cNvSpPr>
            <a:spLocks noGrp="1"/>
          </p:cNvSpPr>
          <p:nvPr>
            <p:ph idx="1"/>
          </p:nvPr>
        </p:nvSpPr>
        <p:spPr/>
        <p:txBody>
          <a:bodyPr/>
          <a:lstStyle/>
          <a:p>
            <a:endParaRPr lang="de-DE" sz="4000" dirty="0" smtClean="0">
              <a:latin typeface="Arial"/>
              <a:cs typeface="Arial"/>
            </a:endParaRPr>
          </a:p>
          <a:p>
            <a:r>
              <a:rPr lang="de-DE" sz="4000" dirty="0" smtClean="0">
                <a:latin typeface="Arial"/>
                <a:cs typeface="Arial"/>
              </a:rPr>
              <a:t>Verlässlichkeit</a:t>
            </a:r>
          </a:p>
          <a:p>
            <a:r>
              <a:rPr lang="de-DE" sz="4000" dirty="0" smtClean="0">
                <a:latin typeface="Arial"/>
                <a:cs typeface="Arial"/>
              </a:rPr>
              <a:t>Regelbewusstsein</a:t>
            </a:r>
          </a:p>
          <a:p>
            <a:r>
              <a:rPr lang="de-DE" sz="4000" dirty="0" smtClean="0">
                <a:latin typeface="Arial"/>
                <a:cs typeface="Arial"/>
              </a:rPr>
              <a:t>Ehrlichkeit</a:t>
            </a:r>
          </a:p>
          <a:p>
            <a:r>
              <a:rPr lang="de-DE" sz="4000" dirty="0" smtClean="0">
                <a:latin typeface="Arial"/>
                <a:cs typeface="Arial"/>
              </a:rPr>
              <a:t>Objektivität</a:t>
            </a:r>
          </a:p>
          <a:p>
            <a:pPr marL="0" indent="0">
              <a:buNone/>
            </a:pPr>
            <a:endParaRPr lang="de-DE" dirty="0"/>
          </a:p>
        </p:txBody>
      </p:sp>
      <p:sp>
        <p:nvSpPr>
          <p:cNvPr id="4" name="Fußzeilenplatzhalter 3"/>
          <p:cNvSpPr>
            <a:spLocks noGrp="1"/>
          </p:cNvSpPr>
          <p:nvPr>
            <p:ph type="ftr" sz="quarter" idx="11"/>
          </p:nvPr>
        </p:nvSpPr>
        <p:spPr/>
        <p:txBody>
          <a:bodyPr/>
          <a:lstStyle/>
          <a:p>
            <a:r>
              <a:rPr lang="de-DE" smtClean="0"/>
              <a:t>Autismusbeauftragte Baden-Württemberg</a:t>
            </a:r>
            <a:endParaRPr lang="de-DE"/>
          </a:p>
        </p:txBody>
      </p:sp>
      <p:sp>
        <p:nvSpPr>
          <p:cNvPr id="5" name="Foliennummernplatzhalter 4"/>
          <p:cNvSpPr>
            <a:spLocks noGrp="1"/>
          </p:cNvSpPr>
          <p:nvPr>
            <p:ph type="sldNum" sz="quarter" idx="12"/>
          </p:nvPr>
        </p:nvSpPr>
        <p:spPr/>
        <p:txBody>
          <a:bodyPr/>
          <a:lstStyle/>
          <a:p>
            <a:fld id="{12F83FB5-4971-D843-A235-8B126D7E6A7B}" type="slidenum">
              <a:rPr lang="de-DE" smtClean="0"/>
              <a:pPr/>
              <a:t>32</a:t>
            </a:fld>
            <a:endParaRPr lang="de-DE"/>
          </a:p>
        </p:txBody>
      </p:sp>
      <p:pic>
        <p:nvPicPr>
          <p:cNvPr id="6" name="Grafik 5" descr="logo_bg_leer.png"/>
          <p:cNvPicPr>
            <a:picLocks noChangeAspect="1"/>
          </p:cNvPicPr>
          <p:nvPr/>
        </p:nvPicPr>
        <p:blipFill>
          <a:blip r:embed="rId2"/>
          <a:srcRect/>
          <a:stretch>
            <a:fillRect/>
          </a:stretch>
        </p:blipFill>
        <p:spPr bwMode="auto">
          <a:xfrm>
            <a:off x="223719" y="5743575"/>
            <a:ext cx="928687" cy="977900"/>
          </a:xfrm>
          <a:prstGeom prst="rect">
            <a:avLst/>
          </a:prstGeom>
          <a:noFill/>
          <a:ln w="9525">
            <a:noFill/>
            <a:miter lim="800000"/>
            <a:headEnd/>
            <a:tailEnd/>
          </a:ln>
        </p:spPr>
      </p:pic>
    </p:spTree>
    <p:extLst>
      <p:ext uri="{BB962C8B-B14F-4D97-AF65-F5344CB8AC3E}">
        <p14:creationId xmlns:p14="http://schemas.microsoft.com/office/powerpoint/2010/main" val="23303019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solidFill>
                  <a:srgbClr val="FF0000"/>
                </a:solidFill>
                <a:latin typeface="Arial"/>
                <a:cs typeface="Arial"/>
              </a:rPr>
              <a:t>Was können wir noch tun ?</a:t>
            </a:r>
            <a:endParaRPr lang="de-DE" b="1" dirty="0">
              <a:solidFill>
                <a:srgbClr val="FF0000"/>
              </a:solidFill>
              <a:latin typeface="Arial"/>
              <a:cs typeface="Arial"/>
            </a:endParaRPr>
          </a:p>
        </p:txBody>
      </p:sp>
      <p:sp>
        <p:nvSpPr>
          <p:cNvPr id="3" name="Inhaltsplatzhalter 2"/>
          <p:cNvSpPr>
            <a:spLocks noGrp="1"/>
          </p:cNvSpPr>
          <p:nvPr>
            <p:ph idx="1"/>
          </p:nvPr>
        </p:nvSpPr>
        <p:spPr/>
        <p:txBody>
          <a:bodyPr>
            <a:normAutofit fontScale="85000" lnSpcReduction="10000"/>
          </a:bodyPr>
          <a:lstStyle/>
          <a:p>
            <a:pPr>
              <a:defRPr/>
            </a:pPr>
            <a:r>
              <a:rPr lang="de-DE" dirty="0" smtClean="0">
                <a:latin typeface="Arial" charset="0"/>
              </a:rPr>
              <a:t>Wichtig: Frühzeitige Diagnose !!!</a:t>
            </a:r>
            <a:endParaRPr lang="de-DE" dirty="0">
              <a:latin typeface="Arial" charset="0"/>
            </a:endParaRPr>
          </a:p>
          <a:p>
            <a:pPr>
              <a:defRPr/>
            </a:pPr>
            <a:r>
              <a:rPr lang="de-DE" dirty="0">
                <a:latin typeface="Arial" charset="0"/>
              </a:rPr>
              <a:t>Eltern </a:t>
            </a:r>
            <a:r>
              <a:rPr lang="de-DE" dirty="0" smtClean="0">
                <a:latin typeface="Arial" charset="0"/>
              </a:rPr>
              <a:t>sind Experten</a:t>
            </a:r>
            <a:r>
              <a:rPr lang="de-DE" dirty="0">
                <a:latin typeface="Arial" charset="0"/>
              </a:rPr>
              <a:t>!</a:t>
            </a:r>
          </a:p>
          <a:p>
            <a:pPr>
              <a:defRPr/>
            </a:pPr>
            <a:r>
              <a:rPr lang="de-DE" dirty="0">
                <a:latin typeface="Arial" charset="0"/>
              </a:rPr>
              <a:t>„Verstehen</a:t>
            </a:r>
            <a:r>
              <a:rPr lang="ja-JP" altLang="de-DE" dirty="0">
                <a:latin typeface="Arial" charset="0"/>
              </a:rPr>
              <a:t>“</a:t>
            </a:r>
            <a:r>
              <a:rPr lang="de-DE" altLang="ja-JP" dirty="0">
                <a:latin typeface="Arial" charset="0"/>
              </a:rPr>
              <a:t> und „Anerkennen</a:t>
            </a:r>
            <a:r>
              <a:rPr lang="ja-JP" altLang="de-DE" dirty="0">
                <a:latin typeface="Arial" charset="0"/>
              </a:rPr>
              <a:t>“</a:t>
            </a:r>
            <a:r>
              <a:rPr lang="de-DE" altLang="ja-JP" dirty="0">
                <a:latin typeface="Arial" charset="0"/>
              </a:rPr>
              <a:t> der Andersartigkeit der Wahrnehmung</a:t>
            </a:r>
          </a:p>
          <a:p>
            <a:pPr>
              <a:defRPr/>
            </a:pPr>
            <a:r>
              <a:rPr lang="de-DE" dirty="0" err="1">
                <a:latin typeface="Arial" charset="0"/>
              </a:rPr>
              <a:t>Autismusspezifische</a:t>
            </a:r>
            <a:r>
              <a:rPr lang="de-DE" dirty="0">
                <a:latin typeface="Arial" charset="0"/>
              </a:rPr>
              <a:t> Therapie und Sozialtraining</a:t>
            </a:r>
          </a:p>
          <a:p>
            <a:pPr>
              <a:defRPr/>
            </a:pPr>
            <a:r>
              <a:rPr lang="de-DE" dirty="0">
                <a:latin typeface="Arial" charset="0"/>
              </a:rPr>
              <a:t>Zusammenarbeit aller </a:t>
            </a:r>
            <a:r>
              <a:rPr lang="de-DE" dirty="0" smtClean="0">
                <a:latin typeface="Arial" charset="0"/>
              </a:rPr>
              <a:t>Beteiligten </a:t>
            </a:r>
            <a:r>
              <a:rPr lang="de-DE" dirty="0">
                <a:latin typeface="Arial" charset="0"/>
              </a:rPr>
              <a:t>mit regelmäßiger </a:t>
            </a:r>
            <a:r>
              <a:rPr lang="de-DE" dirty="0" smtClean="0">
                <a:latin typeface="Arial" charset="0"/>
              </a:rPr>
              <a:t>Zielformulierung </a:t>
            </a:r>
            <a:br>
              <a:rPr lang="de-DE" dirty="0" smtClean="0">
                <a:latin typeface="Arial" charset="0"/>
              </a:rPr>
            </a:br>
            <a:r>
              <a:rPr lang="de-DE" sz="2100" dirty="0" smtClean="0">
                <a:latin typeface="Arial" charset="0"/>
              </a:rPr>
              <a:t>(Runde Tische, Hilfeplangespräche)</a:t>
            </a:r>
            <a:endParaRPr lang="de-DE" sz="2100" dirty="0">
              <a:latin typeface="Arial" charset="0"/>
            </a:endParaRPr>
          </a:p>
          <a:p>
            <a:pPr>
              <a:defRPr/>
            </a:pPr>
            <a:r>
              <a:rPr lang="de-DE" dirty="0" smtClean="0">
                <a:latin typeface="Arial" charset="0"/>
              </a:rPr>
              <a:t>Bei Bedarf Schulbegleitung initiieren</a:t>
            </a:r>
            <a:endParaRPr lang="de-DE" dirty="0">
              <a:latin typeface="Arial" charset="0"/>
            </a:endParaRPr>
          </a:p>
          <a:p>
            <a:pPr>
              <a:defRPr/>
            </a:pPr>
            <a:r>
              <a:rPr lang="de-DE" b="1" dirty="0">
                <a:solidFill>
                  <a:srgbClr val="FF0000"/>
                </a:solidFill>
                <a:latin typeface="Arial" charset="0"/>
              </a:rPr>
              <a:t>Nachteilsausgleich</a:t>
            </a:r>
            <a:r>
              <a:rPr lang="de-DE" dirty="0">
                <a:latin typeface="Arial" charset="0"/>
              </a:rPr>
              <a:t> – ein Thema für sich!</a:t>
            </a:r>
          </a:p>
        </p:txBody>
      </p:sp>
      <p:sp>
        <p:nvSpPr>
          <p:cNvPr id="4" name="Fußzeilenplatzhalter 3"/>
          <p:cNvSpPr>
            <a:spLocks noGrp="1"/>
          </p:cNvSpPr>
          <p:nvPr>
            <p:ph type="ftr" sz="quarter" idx="11"/>
          </p:nvPr>
        </p:nvSpPr>
        <p:spPr/>
        <p:txBody>
          <a:bodyPr/>
          <a:lstStyle/>
          <a:p>
            <a:r>
              <a:rPr lang="de-DE" smtClean="0"/>
              <a:t>Autismusbeauftragte Baden-Württemberg</a:t>
            </a:r>
            <a:endParaRPr lang="de-DE"/>
          </a:p>
        </p:txBody>
      </p:sp>
      <p:pic>
        <p:nvPicPr>
          <p:cNvPr id="5" name="Grafik 8" descr="logo_bg_le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720" y="5672296"/>
            <a:ext cx="9286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liennummernplatzhalter 6"/>
          <p:cNvSpPr>
            <a:spLocks noGrp="1"/>
          </p:cNvSpPr>
          <p:nvPr>
            <p:ph type="sldNum" sz="quarter" idx="12"/>
          </p:nvPr>
        </p:nvSpPr>
        <p:spPr/>
        <p:txBody>
          <a:bodyPr/>
          <a:lstStyle/>
          <a:p>
            <a:fld id="{12F83FB5-4971-D843-A235-8B126D7E6A7B}" type="slidenum">
              <a:rPr lang="de-DE" smtClean="0"/>
              <a:pPr/>
              <a:t>33</a:t>
            </a:fld>
            <a:endParaRPr lang="de-DE"/>
          </a:p>
        </p:txBody>
      </p:sp>
    </p:spTree>
    <p:extLst>
      <p:ext uri="{BB962C8B-B14F-4D97-AF65-F5344CB8AC3E}">
        <p14:creationId xmlns:p14="http://schemas.microsoft.com/office/powerpoint/2010/main" val="177472173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800" b="1" dirty="0" smtClean="0">
                <a:solidFill>
                  <a:srgbClr val="008000"/>
                </a:solidFill>
                <a:latin typeface="Arial"/>
                <a:cs typeface="Arial"/>
              </a:rPr>
              <a:t>Zum Abschluss</a:t>
            </a:r>
            <a:endParaRPr lang="de-DE" sz="4800" b="1" dirty="0">
              <a:solidFill>
                <a:srgbClr val="008000"/>
              </a:solidFill>
              <a:latin typeface="Arial"/>
              <a:cs typeface="Arial"/>
            </a:endParaRPr>
          </a:p>
        </p:txBody>
      </p:sp>
      <p:sp>
        <p:nvSpPr>
          <p:cNvPr id="3" name="Inhaltsplatzhalter 2"/>
          <p:cNvSpPr>
            <a:spLocks noGrp="1"/>
          </p:cNvSpPr>
          <p:nvPr>
            <p:ph idx="1"/>
          </p:nvPr>
        </p:nvSpPr>
        <p:spPr/>
        <p:txBody>
          <a:bodyPr/>
          <a:lstStyle/>
          <a:p>
            <a:r>
              <a:rPr lang="de-DE" sz="2400" dirty="0" smtClean="0">
                <a:latin typeface="Arial" charset="0"/>
              </a:rPr>
              <a:t>Zitat:</a:t>
            </a:r>
          </a:p>
          <a:p>
            <a:endParaRPr lang="de-DE" sz="2400" dirty="0" smtClean="0">
              <a:latin typeface="Arial" charset="0"/>
            </a:endParaRPr>
          </a:p>
          <a:p>
            <a:pPr lvl="1"/>
            <a:r>
              <a:rPr lang="de-DE" sz="2400" i="1" dirty="0" smtClean="0">
                <a:latin typeface="Arial" charset="0"/>
              </a:rPr>
              <a:t>„Wir Menschen mit Autismus sind nicht besser oder schlechter als andere Menschen. Wir haben denselben Wert. Wir sind nur in manchen Bereichen anders, wir sind etwas Besonderes. In unserer Gesellschaft hat man es schwer, wenn man sich zu sehr von den anderen unterscheidet, aber manchmal ist es nicht unbedingt ein Nachteil anders zu sein.</a:t>
            </a:r>
            <a:r>
              <a:rPr lang="ja-JP" altLang="de-DE" sz="2400" i="1" dirty="0" smtClean="0">
                <a:latin typeface="Arial" charset="0"/>
              </a:rPr>
              <a:t>“</a:t>
            </a:r>
            <a:endParaRPr lang="de-DE" altLang="ja-JP" sz="2400" i="1" dirty="0" smtClean="0">
              <a:latin typeface="Arial" charset="0"/>
            </a:endParaRPr>
          </a:p>
          <a:p>
            <a:pPr lvl="1" algn="r">
              <a:buNone/>
            </a:pPr>
            <a:r>
              <a:rPr lang="de-DE" sz="2000" b="1" dirty="0" smtClean="0">
                <a:latin typeface="Arial" charset="0"/>
              </a:rPr>
              <a:t>Axel Brauns</a:t>
            </a:r>
          </a:p>
          <a:p>
            <a:endParaRPr lang="de-DE" dirty="0"/>
          </a:p>
        </p:txBody>
      </p:sp>
      <p:sp>
        <p:nvSpPr>
          <p:cNvPr id="4" name="Fußzeilenplatzhalter 3"/>
          <p:cNvSpPr>
            <a:spLocks noGrp="1"/>
          </p:cNvSpPr>
          <p:nvPr>
            <p:ph type="ftr" sz="quarter" idx="11"/>
          </p:nvPr>
        </p:nvSpPr>
        <p:spPr/>
        <p:txBody>
          <a:bodyPr/>
          <a:lstStyle/>
          <a:p>
            <a:r>
              <a:rPr lang="de-DE" smtClean="0"/>
              <a:t>Autismusbeauftragte Baden-Württemberg</a:t>
            </a:r>
            <a:endParaRPr lang="de-DE"/>
          </a:p>
        </p:txBody>
      </p:sp>
      <p:pic>
        <p:nvPicPr>
          <p:cNvPr id="5" name="Grafik 8" descr="logo_bg_le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720" y="5672296"/>
            <a:ext cx="9286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liennummernplatzhalter 6"/>
          <p:cNvSpPr>
            <a:spLocks noGrp="1"/>
          </p:cNvSpPr>
          <p:nvPr>
            <p:ph type="sldNum" sz="quarter" idx="12"/>
          </p:nvPr>
        </p:nvSpPr>
        <p:spPr/>
        <p:txBody>
          <a:bodyPr/>
          <a:lstStyle/>
          <a:p>
            <a:fld id="{12F83FB5-4971-D843-A235-8B126D7E6A7B}" type="slidenum">
              <a:rPr lang="de-DE" smtClean="0"/>
              <a:pPr/>
              <a:t>34</a:t>
            </a:fld>
            <a:endParaRPr lang="de-DE"/>
          </a:p>
        </p:txBody>
      </p:sp>
    </p:spTree>
    <p:extLst>
      <p:ext uri="{BB962C8B-B14F-4D97-AF65-F5344CB8AC3E}">
        <p14:creationId xmlns:p14="http://schemas.microsoft.com/office/powerpoint/2010/main" val="383604086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2"/>
          <a:stretch>
            <a:fillRect/>
          </a:stretch>
        </p:blipFill>
        <p:spPr>
          <a:xfrm>
            <a:off x="1930400" y="1460500"/>
            <a:ext cx="5207000" cy="3429000"/>
          </a:xfrm>
          <a:prstGeom prst="rect">
            <a:avLst/>
          </a:prstGeom>
        </p:spPr>
      </p:pic>
    </p:spTree>
    <p:extLst>
      <p:ext uri="{BB962C8B-B14F-4D97-AF65-F5344CB8AC3E}">
        <p14:creationId xmlns:p14="http://schemas.microsoft.com/office/powerpoint/2010/main" val="27679080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Ein populärer Autist</a:t>
            </a:r>
            <a:endParaRPr lang="de-DE" dirty="0"/>
          </a:p>
        </p:txBody>
      </p:sp>
      <p:sp>
        <p:nvSpPr>
          <p:cNvPr id="4" name="Fußzeilenplatzhalter 3"/>
          <p:cNvSpPr>
            <a:spLocks noGrp="1"/>
          </p:cNvSpPr>
          <p:nvPr>
            <p:ph type="ftr" sz="quarter" idx="11"/>
          </p:nvPr>
        </p:nvSpPr>
        <p:spPr/>
        <p:txBody>
          <a:bodyPr/>
          <a:lstStyle/>
          <a:p>
            <a:r>
              <a:rPr lang="de-DE" smtClean="0"/>
              <a:t>Autismusbeauftragte Baden-Württemberg</a:t>
            </a:r>
            <a:endParaRPr lang="de-DE"/>
          </a:p>
        </p:txBody>
      </p:sp>
      <p:pic>
        <p:nvPicPr>
          <p:cNvPr id="5" name="Grafik 8" descr="logo_bg_le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720" y="5672296"/>
            <a:ext cx="9286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http://www.caratuleo.com/b/bso_-_rain_man-front.jpg"/>
          <p:cNvPicPr>
            <a:picLocks noChangeAspect="1" noChangeArrowheads="1"/>
          </p:cNvPicPr>
          <p:nvPr/>
        </p:nvPicPr>
        <p:blipFill>
          <a:blip r:embed="rId3" r:link="rId4">
            <a:extLst>
              <a:ext uri="{28A0092B-C50C-407E-A947-70E740481C1C}">
                <a14:useLocalDpi xmlns:a14="http://schemas.microsoft.com/office/drawing/2010/main" val="0"/>
              </a:ext>
            </a:extLst>
          </a:blip>
          <a:srcRect l="-666" r="-666"/>
          <a:stretch>
            <a:fillRect/>
          </a:stretch>
        </p:blipFill>
        <p:spPr>
          <a:xfrm>
            <a:off x="2279650" y="1600200"/>
            <a:ext cx="4586288" cy="4525963"/>
          </a:xfrm>
          <a:prstGeom prst="rect">
            <a:avLst/>
          </a:prstGeom>
          <a:noFill/>
          <a:ln w="76200">
            <a:solidFill>
              <a:srgbClr val="6600FF"/>
            </a:solidFill>
            <a:miter lim="800000"/>
            <a:headEnd/>
            <a:tailEnd/>
          </a:ln>
        </p:spPr>
      </p:pic>
      <p:sp>
        <p:nvSpPr>
          <p:cNvPr id="6" name="Foliennummernplatzhalter 5"/>
          <p:cNvSpPr>
            <a:spLocks noGrp="1"/>
          </p:cNvSpPr>
          <p:nvPr>
            <p:ph type="sldNum" sz="quarter" idx="12"/>
          </p:nvPr>
        </p:nvSpPr>
        <p:spPr/>
        <p:txBody>
          <a:bodyPr/>
          <a:lstStyle/>
          <a:p>
            <a:fld id="{12F83FB5-4971-D843-A235-8B126D7E6A7B}" type="slidenum">
              <a:rPr lang="de-DE" smtClean="0"/>
              <a:pPr/>
              <a:t>4</a:t>
            </a:fld>
            <a:endParaRPr lang="de-DE"/>
          </a:p>
        </p:txBody>
      </p:sp>
    </p:spTree>
    <p:extLst>
      <p:ext uri="{BB962C8B-B14F-4D97-AF65-F5344CB8AC3E}">
        <p14:creationId xmlns:p14="http://schemas.microsoft.com/office/powerpoint/2010/main" val="2436525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499"/>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latin typeface="Arial"/>
                <a:cs typeface="Arial"/>
              </a:rPr>
              <a:t>Ursachen</a:t>
            </a:r>
            <a:endParaRPr lang="de-DE" dirty="0">
              <a:latin typeface="Arial"/>
              <a:cs typeface="Arial"/>
            </a:endParaRPr>
          </a:p>
        </p:txBody>
      </p:sp>
      <p:sp>
        <p:nvSpPr>
          <p:cNvPr id="3" name="Inhaltsplatzhalter 2"/>
          <p:cNvSpPr>
            <a:spLocks noGrp="1"/>
          </p:cNvSpPr>
          <p:nvPr>
            <p:ph idx="1"/>
          </p:nvPr>
        </p:nvSpPr>
        <p:spPr/>
        <p:txBody>
          <a:bodyPr/>
          <a:lstStyle/>
          <a:p>
            <a:r>
              <a:rPr lang="de-DE" dirty="0" smtClean="0">
                <a:latin typeface="Arial"/>
                <a:cs typeface="Arial"/>
              </a:rPr>
              <a:t>Genetische Komponenten</a:t>
            </a:r>
          </a:p>
          <a:p>
            <a:r>
              <a:rPr lang="de-DE" dirty="0" smtClean="0">
                <a:latin typeface="Arial"/>
                <a:cs typeface="Arial"/>
              </a:rPr>
              <a:t>Biochemische Veränderungen</a:t>
            </a:r>
          </a:p>
          <a:p>
            <a:r>
              <a:rPr lang="de-DE" dirty="0" smtClean="0">
                <a:latin typeface="Arial"/>
                <a:cs typeface="Arial"/>
              </a:rPr>
              <a:t>Frühkindliche Hirnschädigungen</a:t>
            </a:r>
          </a:p>
          <a:p>
            <a:endParaRPr lang="de-DE" dirty="0"/>
          </a:p>
        </p:txBody>
      </p:sp>
      <p:sp>
        <p:nvSpPr>
          <p:cNvPr id="4" name="Fußzeilenplatzhalter 3"/>
          <p:cNvSpPr>
            <a:spLocks noGrp="1"/>
          </p:cNvSpPr>
          <p:nvPr>
            <p:ph type="ftr" sz="quarter" idx="11"/>
          </p:nvPr>
        </p:nvSpPr>
        <p:spPr/>
        <p:txBody>
          <a:bodyPr/>
          <a:lstStyle/>
          <a:p>
            <a:r>
              <a:rPr lang="de-DE" smtClean="0"/>
              <a:t>Autismusbeauftragte Baden-Württemberg</a:t>
            </a:r>
            <a:endParaRPr lang="de-DE"/>
          </a:p>
        </p:txBody>
      </p:sp>
      <p:pic>
        <p:nvPicPr>
          <p:cNvPr id="5" name="Grafik 8" descr="logo_bg_le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720" y="5672296"/>
            <a:ext cx="9286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 5" descr="hir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3429000"/>
            <a:ext cx="3816424" cy="2954280"/>
          </a:xfrm>
          <a:prstGeom prst="rect">
            <a:avLst/>
          </a:prstGeom>
        </p:spPr>
      </p:pic>
      <p:sp>
        <p:nvSpPr>
          <p:cNvPr id="8" name="Foliennummernplatzhalter 7"/>
          <p:cNvSpPr>
            <a:spLocks noGrp="1"/>
          </p:cNvSpPr>
          <p:nvPr>
            <p:ph type="sldNum" sz="quarter" idx="12"/>
          </p:nvPr>
        </p:nvSpPr>
        <p:spPr/>
        <p:txBody>
          <a:bodyPr/>
          <a:lstStyle/>
          <a:p>
            <a:fld id="{12F83FB5-4971-D843-A235-8B126D7E6A7B}" type="slidenum">
              <a:rPr lang="de-DE" smtClean="0"/>
              <a:pPr/>
              <a:t>5</a:t>
            </a:fld>
            <a:endParaRPr lang="de-DE"/>
          </a:p>
        </p:txBody>
      </p:sp>
    </p:spTree>
    <p:extLst>
      <p:ext uri="{BB962C8B-B14F-4D97-AF65-F5344CB8AC3E}">
        <p14:creationId xmlns:p14="http://schemas.microsoft.com/office/powerpoint/2010/main" val="26606201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solidFill>
                  <a:srgbClr val="FF0000"/>
                </a:solidFill>
                <a:latin typeface="Arial"/>
                <a:cs typeface="Arial"/>
              </a:rPr>
              <a:t>Ich bin so anders</a:t>
            </a:r>
            <a:endParaRPr lang="de-DE" b="1" dirty="0">
              <a:solidFill>
                <a:srgbClr val="FF0000"/>
              </a:solidFill>
              <a:latin typeface="Arial"/>
              <a:cs typeface="Arial"/>
            </a:endParaRPr>
          </a:p>
        </p:txBody>
      </p:sp>
      <p:sp>
        <p:nvSpPr>
          <p:cNvPr id="3" name="Inhaltsplatzhalter 2"/>
          <p:cNvSpPr>
            <a:spLocks noGrp="1"/>
          </p:cNvSpPr>
          <p:nvPr>
            <p:ph idx="1"/>
          </p:nvPr>
        </p:nvSpPr>
        <p:spPr/>
        <p:txBody>
          <a:bodyPr/>
          <a:lstStyle/>
          <a:p>
            <a:r>
              <a:rPr lang="de-DE" sz="2400" dirty="0" smtClean="0">
                <a:latin typeface="Arial" charset="0"/>
              </a:rPr>
              <a:t>Autismus ist ein Sammelbegriff für die individuell verschiedene Kombination von Symptomen aus einem definierten Symptomkatalog</a:t>
            </a:r>
          </a:p>
          <a:p>
            <a:r>
              <a:rPr lang="de-DE" sz="2400" dirty="0" smtClean="0">
                <a:latin typeface="Arial" charset="0"/>
              </a:rPr>
              <a:t>Anfangs bemerkt die Außenwelt die Andersartigkeit, später der/die Betroffene selbst</a:t>
            </a:r>
          </a:p>
          <a:p>
            <a:r>
              <a:rPr lang="de-DE" sz="2400" dirty="0" smtClean="0">
                <a:latin typeface="Arial" charset="0"/>
              </a:rPr>
              <a:t>Allen Autisten gemeinsam sind Besonderheiten in folgenden Bereichen:</a:t>
            </a:r>
          </a:p>
          <a:p>
            <a:pPr lvl="1"/>
            <a:r>
              <a:rPr lang="de-DE" sz="2400" dirty="0" smtClean="0">
                <a:latin typeface="Arial" charset="0"/>
              </a:rPr>
              <a:t>Sensorische Wahrnehmung und Handlungsplanung</a:t>
            </a:r>
          </a:p>
          <a:p>
            <a:pPr lvl="1"/>
            <a:r>
              <a:rPr lang="de-DE" sz="2400" dirty="0" smtClean="0">
                <a:latin typeface="Arial" charset="0"/>
              </a:rPr>
              <a:t>Soziale Kommunikations- und Interaktionsfähigkeit</a:t>
            </a:r>
          </a:p>
          <a:p>
            <a:pPr lvl="1"/>
            <a:r>
              <a:rPr lang="de-DE" sz="2400" dirty="0" err="1" smtClean="0">
                <a:latin typeface="Arial" charset="0"/>
              </a:rPr>
              <a:t>Empathiefähigkeit</a:t>
            </a:r>
            <a:r>
              <a:rPr lang="de-DE" sz="2400" dirty="0" smtClean="0">
                <a:latin typeface="Arial" charset="0"/>
              </a:rPr>
              <a:t> (</a:t>
            </a:r>
            <a:r>
              <a:rPr lang="de-DE" sz="2400" dirty="0" err="1" smtClean="0">
                <a:latin typeface="Arial" charset="0"/>
              </a:rPr>
              <a:t>Theory</a:t>
            </a:r>
            <a:r>
              <a:rPr lang="de-DE" sz="2400" dirty="0" smtClean="0">
                <a:latin typeface="Arial" charset="0"/>
              </a:rPr>
              <a:t> </a:t>
            </a:r>
            <a:r>
              <a:rPr lang="de-DE" sz="2400" dirty="0" err="1" smtClean="0">
                <a:latin typeface="Arial" charset="0"/>
              </a:rPr>
              <a:t>of</a:t>
            </a:r>
            <a:r>
              <a:rPr lang="de-DE" sz="2400" dirty="0" smtClean="0">
                <a:latin typeface="Arial" charset="0"/>
              </a:rPr>
              <a:t> </a:t>
            </a:r>
            <a:r>
              <a:rPr lang="de-DE" sz="2400" dirty="0" err="1" smtClean="0">
                <a:latin typeface="Arial" charset="0"/>
              </a:rPr>
              <a:t>Mind</a:t>
            </a:r>
            <a:r>
              <a:rPr lang="de-DE" sz="2400" dirty="0" smtClean="0">
                <a:latin typeface="Arial" charset="0"/>
              </a:rPr>
              <a:t>) </a:t>
            </a:r>
          </a:p>
          <a:p>
            <a:endParaRPr lang="de-DE" dirty="0"/>
          </a:p>
        </p:txBody>
      </p:sp>
      <p:sp>
        <p:nvSpPr>
          <p:cNvPr id="4" name="Fußzeilenplatzhalter 3"/>
          <p:cNvSpPr>
            <a:spLocks noGrp="1"/>
          </p:cNvSpPr>
          <p:nvPr>
            <p:ph type="ftr" sz="quarter" idx="11"/>
          </p:nvPr>
        </p:nvSpPr>
        <p:spPr/>
        <p:txBody>
          <a:bodyPr/>
          <a:lstStyle/>
          <a:p>
            <a:r>
              <a:rPr lang="de-DE" smtClean="0"/>
              <a:t>Autismusbeauftragte Baden-Württemberg</a:t>
            </a:r>
            <a:endParaRPr lang="de-DE"/>
          </a:p>
        </p:txBody>
      </p:sp>
      <p:pic>
        <p:nvPicPr>
          <p:cNvPr id="5" name="Grafik 8" descr="logo_bg_le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720" y="5672296"/>
            <a:ext cx="9286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liennummernplatzhalter 6"/>
          <p:cNvSpPr>
            <a:spLocks noGrp="1"/>
          </p:cNvSpPr>
          <p:nvPr>
            <p:ph type="sldNum" sz="quarter" idx="12"/>
          </p:nvPr>
        </p:nvSpPr>
        <p:spPr/>
        <p:txBody>
          <a:bodyPr/>
          <a:lstStyle/>
          <a:p>
            <a:fld id="{12F83FB5-4971-D843-A235-8B126D7E6A7B}" type="slidenum">
              <a:rPr lang="de-DE" smtClean="0"/>
              <a:pPr/>
              <a:t>6</a:t>
            </a:fld>
            <a:endParaRPr lang="de-DE"/>
          </a:p>
        </p:txBody>
      </p:sp>
    </p:spTree>
    <p:extLst>
      <p:ext uri="{BB962C8B-B14F-4D97-AF65-F5344CB8AC3E}">
        <p14:creationId xmlns:p14="http://schemas.microsoft.com/office/powerpoint/2010/main" val="247605420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Gerade Verbindung 24"/>
          <p:cNvCxnSpPr>
            <a:stCxn id="10" idx="3"/>
          </p:cNvCxnSpPr>
          <p:nvPr/>
        </p:nvCxnSpPr>
        <p:spPr>
          <a:xfrm flipH="1">
            <a:off x="5124261" y="3085743"/>
            <a:ext cx="855980" cy="557118"/>
          </a:xfrm>
          <a:prstGeom prst="line">
            <a:avLst/>
          </a:prstGeom>
        </p:spPr>
        <p:style>
          <a:lnRef idx="2">
            <a:schemeClr val="accent1"/>
          </a:lnRef>
          <a:fillRef idx="0">
            <a:schemeClr val="accent1"/>
          </a:fillRef>
          <a:effectRef idx="1">
            <a:schemeClr val="accent1"/>
          </a:effectRef>
          <a:fontRef idx="minor">
            <a:schemeClr val="tx1"/>
          </a:fontRef>
        </p:style>
      </p:cxnSp>
      <p:sp>
        <p:nvSpPr>
          <p:cNvPr id="11" name="Ellipse 10"/>
          <p:cNvSpPr/>
          <p:nvPr/>
        </p:nvSpPr>
        <p:spPr>
          <a:xfrm>
            <a:off x="3653063" y="3260755"/>
            <a:ext cx="1620571" cy="11950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normAutofit fontScale="90000"/>
          </a:bodyPr>
          <a:lstStyle/>
          <a:p>
            <a:r>
              <a:rPr lang="de-DE" b="1" dirty="0" smtClean="0">
                <a:solidFill>
                  <a:srgbClr val="FF0000"/>
                </a:solidFill>
                <a:latin typeface="Arial"/>
                <a:cs typeface="Arial"/>
              </a:rPr>
              <a:t>Ich bin so anders – </a:t>
            </a:r>
            <a:br>
              <a:rPr lang="de-DE" b="1" dirty="0" smtClean="0">
                <a:solidFill>
                  <a:srgbClr val="FF0000"/>
                </a:solidFill>
                <a:latin typeface="Arial"/>
                <a:cs typeface="Arial"/>
              </a:rPr>
            </a:br>
            <a:r>
              <a:rPr lang="de-DE" sz="3100" dirty="0" smtClean="0">
                <a:latin typeface="Arial"/>
                <a:cs typeface="Arial"/>
              </a:rPr>
              <a:t>Kriterien nach </a:t>
            </a:r>
            <a:r>
              <a:rPr lang="de-DE" sz="3100" dirty="0" err="1" smtClean="0">
                <a:latin typeface="Arial"/>
                <a:cs typeface="Arial"/>
              </a:rPr>
              <a:t>Gillberg</a:t>
            </a:r>
            <a:endParaRPr lang="de-DE" sz="3100" dirty="0">
              <a:latin typeface="Arial"/>
              <a:cs typeface="Arial"/>
            </a:endParaRPr>
          </a:p>
        </p:txBody>
      </p:sp>
      <p:sp>
        <p:nvSpPr>
          <p:cNvPr id="3" name="Fußzeilenplatzhalter 2"/>
          <p:cNvSpPr>
            <a:spLocks noGrp="1"/>
          </p:cNvSpPr>
          <p:nvPr>
            <p:ph type="ftr" sz="quarter" idx="11"/>
          </p:nvPr>
        </p:nvSpPr>
        <p:spPr/>
        <p:txBody>
          <a:bodyPr/>
          <a:lstStyle/>
          <a:p>
            <a:r>
              <a:rPr lang="de-DE" dirty="0" err="1" smtClean="0"/>
              <a:t>Autismusbeauftragte</a:t>
            </a:r>
            <a:r>
              <a:rPr lang="de-DE" dirty="0" smtClean="0"/>
              <a:t> Baden-Württemberg</a:t>
            </a:r>
            <a:endParaRPr lang="de-DE" dirty="0"/>
          </a:p>
        </p:txBody>
      </p:sp>
      <p:sp>
        <p:nvSpPr>
          <p:cNvPr id="4" name="Foliennummernplatzhalter 3"/>
          <p:cNvSpPr>
            <a:spLocks noGrp="1"/>
          </p:cNvSpPr>
          <p:nvPr>
            <p:ph type="sldNum" sz="quarter" idx="12"/>
          </p:nvPr>
        </p:nvSpPr>
        <p:spPr/>
        <p:txBody>
          <a:bodyPr/>
          <a:lstStyle/>
          <a:p>
            <a:fld id="{12F83FB5-4971-D843-A235-8B126D7E6A7B}" type="slidenum">
              <a:rPr lang="de-DE" smtClean="0"/>
              <a:pPr/>
              <a:t>7</a:t>
            </a:fld>
            <a:endParaRPr lang="de-DE"/>
          </a:p>
        </p:txBody>
      </p:sp>
      <p:sp>
        <p:nvSpPr>
          <p:cNvPr id="5" name="Ellipse 4"/>
          <p:cNvSpPr/>
          <p:nvPr/>
        </p:nvSpPr>
        <p:spPr>
          <a:xfrm>
            <a:off x="3653063" y="1580821"/>
            <a:ext cx="1620571" cy="11950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Ellipse 5"/>
          <p:cNvSpPr/>
          <p:nvPr/>
        </p:nvSpPr>
        <p:spPr>
          <a:xfrm>
            <a:off x="1503629" y="4012193"/>
            <a:ext cx="1620571" cy="11950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Ellipse 6"/>
          <p:cNvSpPr/>
          <p:nvPr/>
        </p:nvSpPr>
        <p:spPr>
          <a:xfrm>
            <a:off x="3653063" y="5034543"/>
            <a:ext cx="1620571" cy="11950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Ellipse 7"/>
          <p:cNvSpPr/>
          <p:nvPr/>
        </p:nvSpPr>
        <p:spPr>
          <a:xfrm>
            <a:off x="5742914" y="4295870"/>
            <a:ext cx="1620571" cy="11950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Ellipse 9"/>
          <p:cNvSpPr/>
          <p:nvPr/>
        </p:nvSpPr>
        <p:spPr>
          <a:xfrm>
            <a:off x="5742914" y="2065697"/>
            <a:ext cx="1620571" cy="11950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Textfeld 11"/>
          <p:cNvSpPr txBox="1"/>
          <p:nvPr/>
        </p:nvSpPr>
        <p:spPr>
          <a:xfrm>
            <a:off x="5827392" y="2341829"/>
            <a:ext cx="1451616" cy="646331"/>
          </a:xfrm>
          <a:prstGeom prst="rect">
            <a:avLst/>
          </a:prstGeom>
          <a:noFill/>
        </p:spPr>
        <p:txBody>
          <a:bodyPr wrap="none" rtlCol="0">
            <a:spAutoFit/>
          </a:bodyPr>
          <a:lstStyle/>
          <a:p>
            <a:r>
              <a:rPr lang="de-DE" dirty="0" smtClean="0"/>
              <a:t>Eingegrenzte </a:t>
            </a:r>
          </a:p>
          <a:p>
            <a:r>
              <a:rPr lang="de-DE" dirty="0" smtClean="0"/>
              <a:t>  Interessen</a:t>
            </a:r>
            <a:endParaRPr lang="de-DE" dirty="0"/>
          </a:p>
        </p:txBody>
      </p:sp>
      <p:sp>
        <p:nvSpPr>
          <p:cNvPr id="13" name="Textfeld 12"/>
          <p:cNvSpPr txBox="1"/>
          <p:nvPr/>
        </p:nvSpPr>
        <p:spPr>
          <a:xfrm>
            <a:off x="5990346" y="4453406"/>
            <a:ext cx="1607722" cy="707886"/>
          </a:xfrm>
          <a:prstGeom prst="rect">
            <a:avLst/>
          </a:prstGeom>
          <a:noFill/>
        </p:spPr>
        <p:txBody>
          <a:bodyPr wrap="square" rtlCol="0">
            <a:spAutoFit/>
          </a:bodyPr>
          <a:lstStyle/>
          <a:p>
            <a:endParaRPr lang="de-DE" dirty="0" smtClean="0"/>
          </a:p>
          <a:p>
            <a:r>
              <a:rPr lang="de-DE" sz="2200" dirty="0" smtClean="0"/>
              <a:t>Routinen</a:t>
            </a:r>
            <a:endParaRPr lang="de-DE" sz="2200" dirty="0"/>
          </a:p>
        </p:txBody>
      </p:sp>
      <p:sp>
        <p:nvSpPr>
          <p:cNvPr id="14" name="Ellipse 13"/>
          <p:cNvSpPr/>
          <p:nvPr/>
        </p:nvSpPr>
        <p:spPr>
          <a:xfrm>
            <a:off x="1361028" y="2168769"/>
            <a:ext cx="1620571" cy="11950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Textfeld 14"/>
          <p:cNvSpPr txBox="1"/>
          <p:nvPr/>
        </p:nvSpPr>
        <p:spPr>
          <a:xfrm>
            <a:off x="3124200" y="5207251"/>
            <a:ext cx="2667000" cy="923330"/>
          </a:xfrm>
          <a:prstGeom prst="rect">
            <a:avLst/>
          </a:prstGeom>
          <a:noFill/>
        </p:spPr>
        <p:txBody>
          <a:bodyPr wrap="square" rtlCol="0">
            <a:spAutoFit/>
          </a:bodyPr>
          <a:lstStyle/>
          <a:p>
            <a:pPr algn="ctr"/>
            <a:r>
              <a:rPr lang="de-DE" dirty="0" smtClean="0"/>
              <a:t>Rede- und </a:t>
            </a:r>
            <a:r>
              <a:rPr lang="de-DE" dirty="0" err="1" smtClean="0"/>
              <a:t>Sprachbesonder</a:t>
            </a:r>
            <a:r>
              <a:rPr lang="de-DE" dirty="0" smtClean="0"/>
              <a:t>-</a:t>
            </a:r>
          </a:p>
          <a:p>
            <a:pPr algn="ctr"/>
            <a:r>
              <a:rPr lang="de-DE" dirty="0" err="1" smtClean="0"/>
              <a:t>heiten</a:t>
            </a:r>
            <a:endParaRPr lang="de-DE" dirty="0"/>
          </a:p>
        </p:txBody>
      </p:sp>
      <p:sp>
        <p:nvSpPr>
          <p:cNvPr id="16" name="Textfeld 15"/>
          <p:cNvSpPr txBox="1"/>
          <p:nvPr/>
        </p:nvSpPr>
        <p:spPr>
          <a:xfrm>
            <a:off x="986063" y="4237962"/>
            <a:ext cx="2667000" cy="923330"/>
          </a:xfrm>
          <a:prstGeom prst="rect">
            <a:avLst/>
          </a:prstGeom>
          <a:noFill/>
        </p:spPr>
        <p:txBody>
          <a:bodyPr wrap="square" rtlCol="0">
            <a:spAutoFit/>
          </a:bodyPr>
          <a:lstStyle/>
          <a:p>
            <a:pPr algn="ctr"/>
            <a:r>
              <a:rPr lang="de-DE" dirty="0" smtClean="0"/>
              <a:t>Nonverbale</a:t>
            </a:r>
          </a:p>
          <a:p>
            <a:pPr algn="ctr"/>
            <a:r>
              <a:rPr lang="de-DE" dirty="0" smtClean="0"/>
              <a:t>Kommunikations-</a:t>
            </a:r>
          </a:p>
          <a:p>
            <a:pPr algn="ctr"/>
            <a:r>
              <a:rPr lang="de-DE" dirty="0" err="1" smtClean="0"/>
              <a:t>probleme</a:t>
            </a:r>
            <a:endParaRPr lang="de-DE" dirty="0"/>
          </a:p>
        </p:txBody>
      </p:sp>
      <p:sp>
        <p:nvSpPr>
          <p:cNvPr id="17" name="Textfeld 16"/>
          <p:cNvSpPr txBox="1"/>
          <p:nvPr/>
        </p:nvSpPr>
        <p:spPr>
          <a:xfrm>
            <a:off x="1324735" y="2452713"/>
            <a:ext cx="1656864" cy="646331"/>
          </a:xfrm>
          <a:prstGeom prst="rect">
            <a:avLst/>
          </a:prstGeom>
          <a:noFill/>
        </p:spPr>
        <p:txBody>
          <a:bodyPr wrap="none" rtlCol="0">
            <a:spAutoFit/>
          </a:bodyPr>
          <a:lstStyle/>
          <a:p>
            <a:pPr algn="ctr"/>
            <a:r>
              <a:rPr lang="de-DE" dirty="0" smtClean="0"/>
              <a:t>Motorische</a:t>
            </a:r>
          </a:p>
          <a:p>
            <a:pPr algn="ctr"/>
            <a:r>
              <a:rPr lang="de-DE" dirty="0" smtClean="0"/>
              <a:t>Unbeholfenheit</a:t>
            </a:r>
            <a:endParaRPr lang="de-DE" dirty="0"/>
          </a:p>
        </p:txBody>
      </p:sp>
      <p:sp>
        <p:nvSpPr>
          <p:cNvPr id="18" name="Textfeld 17"/>
          <p:cNvSpPr txBox="1"/>
          <p:nvPr/>
        </p:nvSpPr>
        <p:spPr>
          <a:xfrm>
            <a:off x="3843196" y="3642861"/>
            <a:ext cx="1139094" cy="400110"/>
          </a:xfrm>
          <a:prstGeom prst="rect">
            <a:avLst/>
          </a:prstGeom>
          <a:noFill/>
        </p:spPr>
        <p:txBody>
          <a:bodyPr wrap="none" rtlCol="0">
            <a:spAutoFit/>
          </a:bodyPr>
          <a:lstStyle/>
          <a:p>
            <a:r>
              <a:rPr lang="de-DE" sz="2000" b="1" dirty="0" err="1" smtClean="0"/>
              <a:t>Asperger</a:t>
            </a:r>
            <a:endParaRPr lang="de-DE" sz="2000" b="1" dirty="0"/>
          </a:p>
        </p:txBody>
      </p:sp>
      <p:sp>
        <p:nvSpPr>
          <p:cNvPr id="19" name="Textfeld 18"/>
          <p:cNvSpPr txBox="1"/>
          <p:nvPr/>
        </p:nvSpPr>
        <p:spPr>
          <a:xfrm>
            <a:off x="3607798" y="1845603"/>
            <a:ext cx="1785104" cy="646331"/>
          </a:xfrm>
          <a:prstGeom prst="rect">
            <a:avLst/>
          </a:prstGeom>
          <a:noFill/>
        </p:spPr>
        <p:txBody>
          <a:bodyPr wrap="none" rtlCol="0">
            <a:spAutoFit/>
          </a:bodyPr>
          <a:lstStyle/>
          <a:p>
            <a:pPr algn="ctr"/>
            <a:r>
              <a:rPr lang="de-DE" dirty="0" smtClean="0"/>
              <a:t>Soziale</a:t>
            </a:r>
          </a:p>
          <a:p>
            <a:pPr algn="ctr"/>
            <a:r>
              <a:rPr lang="de-DE" dirty="0" smtClean="0"/>
              <a:t>Beeinträchtigung</a:t>
            </a:r>
            <a:endParaRPr lang="de-DE" dirty="0"/>
          </a:p>
        </p:txBody>
      </p:sp>
      <p:cxnSp>
        <p:nvCxnSpPr>
          <p:cNvPr id="21" name="Gerade Verbindung 20"/>
          <p:cNvCxnSpPr>
            <a:stCxn id="17" idx="3"/>
            <a:endCxn id="11" idx="1"/>
          </p:cNvCxnSpPr>
          <p:nvPr/>
        </p:nvCxnSpPr>
        <p:spPr>
          <a:xfrm>
            <a:off x="2981599" y="2775879"/>
            <a:ext cx="908791" cy="6598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Gerade Verbindung 22"/>
          <p:cNvCxnSpPr>
            <a:stCxn id="5" idx="4"/>
            <a:endCxn id="11" idx="0"/>
          </p:cNvCxnSpPr>
          <p:nvPr/>
        </p:nvCxnSpPr>
        <p:spPr>
          <a:xfrm>
            <a:off x="4463349" y="2775879"/>
            <a:ext cx="0" cy="484876"/>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Gerade Verbindung 26"/>
          <p:cNvCxnSpPr/>
          <p:nvPr/>
        </p:nvCxnSpPr>
        <p:spPr>
          <a:xfrm flipH="1" flipV="1">
            <a:off x="5124261" y="4237962"/>
            <a:ext cx="666939" cy="451733"/>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Gerade Verbindung 28"/>
          <p:cNvCxnSpPr>
            <a:stCxn id="7" idx="0"/>
            <a:endCxn id="11" idx="4"/>
          </p:cNvCxnSpPr>
          <p:nvPr/>
        </p:nvCxnSpPr>
        <p:spPr>
          <a:xfrm flipV="1">
            <a:off x="4463349" y="4455813"/>
            <a:ext cx="0" cy="57873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p:nvCxnSpPr>
        <p:spPr>
          <a:xfrm flipV="1">
            <a:off x="2981599" y="4042971"/>
            <a:ext cx="671464" cy="410435"/>
          </a:xfrm>
          <a:prstGeom prst="line">
            <a:avLst/>
          </a:prstGeom>
        </p:spPr>
        <p:style>
          <a:lnRef idx="2">
            <a:schemeClr val="accent1"/>
          </a:lnRef>
          <a:fillRef idx="0">
            <a:schemeClr val="accent1"/>
          </a:fillRef>
          <a:effectRef idx="1">
            <a:schemeClr val="accent1"/>
          </a:effectRef>
          <a:fontRef idx="minor">
            <a:schemeClr val="tx1"/>
          </a:fontRef>
        </p:style>
      </p:cxnSp>
      <p:sp>
        <p:nvSpPr>
          <p:cNvPr id="32" name="Textfeld 31"/>
          <p:cNvSpPr txBox="1"/>
          <p:nvPr/>
        </p:nvSpPr>
        <p:spPr>
          <a:xfrm>
            <a:off x="4982290" y="1417638"/>
            <a:ext cx="3309176" cy="369332"/>
          </a:xfrm>
          <a:prstGeom prst="rect">
            <a:avLst/>
          </a:prstGeom>
          <a:noFill/>
        </p:spPr>
        <p:txBody>
          <a:bodyPr wrap="none" rtlCol="0">
            <a:spAutoFit/>
          </a:bodyPr>
          <a:lstStyle/>
          <a:p>
            <a:r>
              <a:rPr lang="de-DE" dirty="0" smtClean="0">
                <a:solidFill>
                  <a:srgbClr val="FF0000"/>
                </a:solidFill>
              </a:rPr>
              <a:t>Mangelndes Interesse für Andere</a:t>
            </a:r>
            <a:endParaRPr lang="de-DE" dirty="0">
              <a:solidFill>
                <a:srgbClr val="FF0000"/>
              </a:solidFill>
            </a:endParaRPr>
          </a:p>
        </p:txBody>
      </p:sp>
      <p:sp>
        <p:nvSpPr>
          <p:cNvPr id="33" name="Textfeld 32"/>
          <p:cNvSpPr txBox="1"/>
          <p:nvPr/>
        </p:nvSpPr>
        <p:spPr>
          <a:xfrm>
            <a:off x="7279008" y="2065697"/>
            <a:ext cx="1534523" cy="369332"/>
          </a:xfrm>
          <a:prstGeom prst="rect">
            <a:avLst/>
          </a:prstGeom>
          <a:noFill/>
        </p:spPr>
        <p:txBody>
          <a:bodyPr wrap="none" rtlCol="0">
            <a:spAutoFit/>
          </a:bodyPr>
          <a:lstStyle/>
          <a:p>
            <a:r>
              <a:rPr lang="de-DE" dirty="0" smtClean="0">
                <a:solidFill>
                  <a:srgbClr val="FF0000"/>
                </a:solidFill>
              </a:rPr>
              <a:t>Spezialgebiete</a:t>
            </a:r>
            <a:endParaRPr lang="de-DE" dirty="0">
              <a:solidFill>
                <a:srgbClr val="FF0000"/>
              </a:solidFill>
            </a:endParaRPr>
          </a:p>
        </p:txBody>
      </p:sp>
      <p:sp>
        <p:nvSpPr>
          <p:cNvPr id="34" name="Textfeld 33"/>
          <p:cNvSpPr txBox="1"/>
          <p:nvPr/>
        </p:nvSpPr>
        <p:spPr>
          <a:xfrm>
            <a:off x="7032332" y="4111204"/>
            <a:ext cx="1380378" cy="369332"/>
          </a:xfrm>
          <a:prstGeom prst="rect">
            <a:avLst/>
          </a:prstGeom>
          <a:noFill/>
        </p:spPr>
        <p:txBody>
          <a:bodyPr wrap="none" rtlCol="0">
            <a:spAutoFit/>
          </a:bodyPr>
          <a:lstStyle/>
          <a:p>
            <a:r>
              <a:rPr lang="de-DE" dirty="0" err="1" smtClean="0">
                <a:solidFill>
                  <a:srgbClr val="FF0000"/>
                </a:solidFill>
              </a:rPr>
              <a:t>Unflexibilität</a:t>
            </a:r>
            <a:endParaRPr lang="de-DE" dirty="0">
              <a:solidFill>
                <a:srgbClr val="FF0000"/>
              </a:solidFill>
            </a:endParaRPr>
          </a:p>
        </p:txBody>
      </p:sp>
      <p:sp>
        <p:nvSpPr>
          <p:cNvPr id="35" name="Textfeld 34"/>
          <p:cNvSpPr txBox="1"/>
          <p:nvPr/>
        </p:nvSpPr>
        <p:spPr>
          <a:xfrm>
            <a:off x="5187858" y="5860269"/>
            <a:ext cx="2091150" cy="369332"/>
          </a:xfrm>
          <a:prstGeom prst="rect">
            <a:avLst/>
          </a:prstGeom>
          <a:noFill/>
        </p:spPr>
        <p:txBody>
          <a:bodyPr wrap="none" rtlCol="0">
            <a:spAutoFit/>
          </a:bodyPr>
          <a:lstStyle/>
          <a:p>
            <a:r>
              <a:rPr lang="de-DE" dirty="0" smtClean="0">
                <a:solidFill>
                  <a:srgbClr val="FF0000"/>
                </a:solidFill>
              </a:rPr>
              <a:t>Funktionale Sprache</a:t>
            </a:r>
            <a:endParaRPr lang="de-DE" dirty="0">
              <a:solidFill>
                <a:srgbClr val="FF0000"/>
              </a:solidFill>
            </a:endParaRPr>
          </a:p>
        </p:txBody>
      </p:sp>
      <p:sp>
        <p:nvSpPr>
          <p:cNvPr id="36" name="Textfeld 35"/>
          <p:cNvSpPr txBox="1"/>
          <p:nvPr/>
        </p:nvSpPr>
        <p:spPr>
          <a:xfrm>
            <a:off x="727454" y="4976626"/>
            <a:ext cx="776175" cy="369332"/>
          </a:xfrm>
          <a:prstGeom prst="rect">
            <a:avLst/>
          </a:prstGeom>
          <a:noFill/>
        </p:spPr>
        <p:txBody>
          <a:bodyPr wrap="none" rtlCol="0">
            <a:spAutoFit/>
          </a:bodyPr>
          <a:lstStyle/>
          <a:p>
            <a:r>
              <a:rPr lang="de-DE" dirty="0" smtClean="0">
                <a:solidFill>
                  <a:srgbClr val="FF0000"/>
                </a:solidFill>
              </a:rPr>
              <a:t>Mimik</a:t>
            </a:r>
            <a:endParaRPr lang="de-DE" dirty="0">
              <a:solidFill>
                <a:srgbClr val="FF0000"/>
              </a:solidFill>
            </a:endParaRPr>
          </a:p>
        </p:txBody>
      </p:sp>
      <p:sp>
        <p:nvSpPr>
          <p:cNvPr id="37" name="Textfeld 36"/>
          <p:cNvSpPr txBox="1"/>
          <p:nvPr/>
        </p:nvSpPr>
        <p:spPr>
          <a:xfrm>
            <a:off x="457200" y="1799437"/>
            <a:ext cx="2399696" cy="369332"/>
          </a:xfrm>
          <a:prstGeom prst="rect">
            <a:avLst/>
          </a:prstGeom>
          <a:noFill/>
        </p:spPr>
        <p:txBody>
          <a:bodyPr wrap="none" rtlCol="0">
            <a:spAutoFit/>
          </a:bodyPr>
          <a:lstStyle/>
          <a:p>
            <a:r>
              <a:rPr lang="de-DE" dirty="0" smtClean="0">
                <a:solidFill>
                  <a:srgbClr val="FF0000"/>
                </a:solidFill>
              </a:rPr>
              <a:t>Koordinationsprobleme</a:t>
            </a:r>
            <a:endParaRPr lang="de-DE" dirty="0">
              <a:solidFill>
                <a:srgbClr val="FF0000"/>
              </a:solidFill>
            </a:endParaRPr>
          </a:p>
        </p:txBody>
      </p:sp>
      <p:pic>
        <p:nvPicPr>
          <p:cNvPr id="39" name="Grafik 8" descr="logo_bg_le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110" y="5672296"/>
            <a:ext cx="9286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amond(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amond(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amond(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amond(in)">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amond(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ppt_x"/>
                                          </p:val>
                                        </p:tav>
                                        <p:tav tm="100000">
                                          <p:val>
                                            <p:strVal val="#ppt_x"/>
                                          </p:val>
                                        </p:tav>
                                      </p:tavLst>
                                    </p:anim>
                                    <p:anim calcmode="lin" valueType="num">
                                      <p:cBhvr additive="base">
                                        <p:cTn id="5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fill="hold"/>
                                        <p:tgtEl>
                                          <p:spTgt spid="35"/>
                                        </p:tgtEl>
                                        <p:attrNameLst>
                                          <p:attrName>ppt_x</p:attrName>
                                        </p:attrNameLst>
                                      </p:cBhvr>
                                      <p:tavLst>
                                        <p:tav tm="0">
                                          <p:val>
                                            <p:strVal val="#ppt_x"/>
                                          </p:val>
                                        </p:tav>
                                        <p:tav tm="100000">
                                          <p:val>
                                            <p:strVal val="#ppt_x"/>
                                          </p:val>
                                        </p:tav>
                                      </p:tavLst>
                                    </p:anim>
                                    <p:anim calcmode="lin" valueType="num">
                                      <p:cBhvr additive="base">
                                        <p:cTn id="5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fill="hold"/>
                                        <p:tgtEl>
                                          <p:spTgt spid="36"/>
                                        </p:tgtEl>
                                        <p:attrNameLst>
                                          <p:attrName>ppt_x</p:attrName>
                                        </p:attrNameLst>
                                      </p:cBhvr>
                                      <p:tavLst>
                                        <p:tav tm="0">
                                          <p:val>
                                            <p:strVal val="#ppt_x"/>
                                          </p:val>
                                        </p:tav>
                                        <p:tav tm="100000">
                                          <p:val>
                                            <p:strVal val="#ppt_x"/>
                                          </p:val>
                                        </p:tav>
                                      </p:tavLst>
                                    </p:anim>
                                    <p:anim calcmode="lin" valueType="num">
                                      <p:cBhvr additive="base">
                                        <p:cTn id="6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fill="hold"/>
                                        <p:tgtEl>
                                          <p:spTgt spid="37"/>
                                        </p:tgtEl>
                                        <p:attrNameLst>
                                          <p:attrName>ppt_x</p:attrName>
                                        </p:attrNameLst>
                                      </p:cBhvr>
                                      <p:tavLst>
                                        <p:tav tm="0">
                                          <p:val>
                                            <p:strVal val="#ppt_x"/>
                                          </p:val>
                                        </p:tav>
                                        <p:tav tm="100000">
                                          <p:val>
                                            <p:strVal val="#ppt_x"/>
                                          </p:val>
                                        </p:tav>
                                      </p:tavLst>
                                    </p:anim>
                                    <p:anim calcmode="lin" valueType="num">
                                      <p:cBhvr additive="base">
                                        <p:cTn id="6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7" grpId="0"/>
      <p:bldP spid="19" grpId="0"/>
      <p:bldP spid="32" grpId="0"/>
      <p:bldP spid="33" grpId="0"/>
      <p:bldP spid="34" grpId="0"/>
      <p:bldP spid="35"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7245424"/>
            <a:ext cx="21709832" cy="16282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36" y="236053"/>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5717" y="476672"/>
            <a:ext cx="3406509" cy="2376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4979" y="3489188"/>
            <a:ext cx="3095956"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3320941"/>
            <a:ext cx="3470559" cy="3442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4067944" y="476672"/>
            <a:ext cx="432047" cy="4893647"/>
          </a:xfrm>
          <a:prstGeom prst="rect">
            <a:avLst/>
          </a:prstGeom>
          <a:noFill/>
        </p:spPr>
        <p:txBody>
          <a:bodyPr wrap="square" rtlCol="0">
            <a:spAutoFit/>
          </a:bodyPr>
          <a:lstStyle/>
          <a:p>
            <a:r>
              <a:rPr lang="de-DE" sz="2400" dirty="0" smtClean="0">
                <a:solidFill>
                  <a:prstClr val="black"/>
                </a:solidFill>
              </a:rPr>
              <a:t>Redewendungen</a:t>
            </a:r>
            <a:endParaRPr lang="de-DE" sz="2400" dirty="0">
              <a:solidFill>
                <a:prstClr val="black"/>
              </a:solidFill>
            </a:endParaRPr>
          </a:p>
        </p:txBody>
      </p:sp>
      <p:sp>
        <p:nvSpPr>
          <p:cNvPr id="3" name="Multiplizieren 2"/>
          <p:cNvSpPr/>
          <p:nvPr/>
        </p:nvSpPr>
        <p:spPr>
          <a:xfrm>
            <a:off x="6573737" y="1664803"/>
            <a:ext cx="914400" cy="914400"/>
          </a:xfrm>
          <a:prstGeom prst="mathMultiply">
            <a:avLst>
              <a:gd name="adj1" fmla="val 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noFill/>
            </a:endParaRPr>
          </a:p>
        </p:txBody>
      </p:sp>
    </p:spTree>
    <p:extLst>
      <p:ext uri="{BB962C8B-B14F-4D97-AF65-F5344CB8AC3E}">
        <p14:creationId xmlns:p14="http://schemas.microsoft.com/office/powerpoint/2010/main" val="1554880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Autismusbeauftragte Baden-Württemberg</a:t>
            </a:r>
            <a:endParaRPr lang="de-DE"/>
          </a:p>
        </p:txBody>
      </p:sp>
      <p:sp>
        <p:nvSpPr>
          <p:cNvPr id="3" name="Foliennummernplatzhalter 2"/>
          <p:cNvSpPr>
            <a:spLocks noGrp="1"/>
          </p:cNvSpPr>
          <p:nvPr>
            <p:ph type="sldNum" sz="quarter" idx="12"/>
          </p:nvPr>
        </p:nvSpPr>
        <p:spPr/>
        <p:txBody>
          <a:bodyPr/>
          <a:lstStyle/>
          <a:p>
            <a:fld id="{12F83FB5-4971-D843-A235-8B126D7E6A7B}" type="slidenum">
              <a:rPr lang="de-DE" smtClean="0"/>
              <a:pPr/>
              <a:t>9</a:t>
            </a:fld>
            <a:endParaRPr lang="de-DE"/>
          </a:p>
        </p:txBody>
      </p:sp>
      <p:pic>
        <p:nvPicPr>
          <p:cNvPr id="4" name="Bild 3" descr="wortwörtli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0"/>
            <a:ext cx="8870674" cy="6858000"/>
          </a:xfrm>
          <a:prstGeom prst="rect">
            <a:avLst/>
          </a:prstGeom>
        </p:spPr>
      </p:pic>
    </p:spTree>
    <p:extLst>
      <p:ext uri="{BB962C8B-B14F-4D97-AF65-F5344CB8AC3E}">
        <p14:creationId xmlns:p14="http://schemas.microsoft.com/office/powerpoint/2010/main" val="36369668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1449</Words>
  <Application>Microsoft Macintosh PowerPoint</Application>
  <PresentationFormat>Bildschirmpräsentation (4:3)</PresentationFormat>
  <Paragraphs>293</Paragraphs>
  <Slides>35</Slides>
  <Notes>0</Notes>
  <HiddenSlides>0</HiddenSlides>
  <MMClips>0</MMClips>
  <ScaleCrop>false</ScaleCrop>
  <HeadingPairs>
    <vt:vector size="4" baseType="variant">
      <vt:variant>
        <vt:lpstr>Design</vt:lpstr>
      </vt:variant>
      <vt:variant>
        <vt:i4>1</vt:i4>
      </vt:variant>
      <vt:variant>
        <vt:lpstr>Folientitel</vt:lpstr>
      </vt:variant>
      <vt:variant>
        <vt:i4>35</vt:i4>
      </vt:variant>
    </vt:vector>
  </HeadingPairs>
  <TitlesOfParts>
    <vt:vector size="36" baseType="lpstr">
      <vt:lpstr>Office-Design</vt:lpstr>
      <vt:lpstr>PowerPoint-Präsentation</vt:lpstr>
      <vt:lpstr>Einteilung</vt:lpstr>
      <vt:lpstr>Was bedeutet Autismus-Spektrums-Störung ?</vt:lpstr>
      <vt:lpstr>Ein populärer Autist</vt:lpstr>
      <vt:lpstr>Ursachen</vt:lpstr>
      <vt:lpstr>Ich bin so anders</vt:lpstr>
      <vt:lpstr>Ich bin so anders –  Kriterien nach Gillberg</vt:lpstr>
      <vt:lpstr>PowerPoint-Präsentation</vt:lpstr>
      <vt:lpstr>PowerPoint-Präsentation</vt:lpstr>
      <vt:lpstr>Wie erlebt mein Kind die Welt ?</vt:lpstr>
      <vt:lpstr>PowerPoint-Präsentation</vt:lpstr>
      <vt:lpstr>PowerPoint-Präsentation</vt:lpstr>
      <vt:lpstr>Interaktive Seite, auch gut für SchülerInnen geeignet !</vt:lpstr>
      <vt:lpstr>Wie erlebt mein Kind die Welt ?</vt:lpstr>
      <vt:lpstr>Wie erlebt mein Kind die Welt ?</vt:lpstr>
      <vt:lpstr>Wie erlebt mein Kind die Welt ?</vt:lpstr>
      <vt:lpstr>Autistische Intelligenz</vt:lpstr>
      <vt:lpstr>Gefühle-Gefühle-Gefühle</vt:lpstr>
      <vt:lpstr>Das Sally-und Anne-Experiment</vt:lpstr>
      <vt:lpstr>Gefühle-Gefühle-Gefühle</vt:lpstr>
      <vt:lpstr>Was macht es so schwer mit den Gleichaltrigen ?</vt:lpstr>
      <vt:lpstr>Energiebedarf eines Schülers mit ASS zur Bewältigung des Schulalltages</vt:lpstr>
      <vt:lpstr>System Schule eine große Herausforderung für Schüler mit ASS</vt:lpstr>
      <vt:lpstr>1. Klassenzimmer</vt:lpstr>
      <vt:lpstr>2. MitschülerInnen</vt:lpstr>
      <vt:lpstr>3. Pausen</vt:lpstr>
      <vt:lpstr>PowerPoint-Präsentation</vt:lpstr>
      <vt:lpstr>4. Außerunterrichtliche Veranstaltungen</vt:lpstr>
      <vt:lpstr>5. Unterricht</vt:lpstr>
      <vt:lpstr>Pädagogische Konsequenzen (1) </vt:lpstr>
      <vt:lpstr>Pädagogische Konsequenzen (2) </vt:lpstr>
      <vt:lpstr>Stärken und Ressourcen im sozialen Miteinander</vt:lpstr>
      <vt:lpstr>Was können wir noch tun ?</vt:lpstr>
      <vt:lpstr>Zum Abschluss</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Ingrid Huber</dc:creator>
  <cp:lastModifiedBy>Winnie Kratzmeier-Fürst</cp:lastModifiedBy>
  <cp:revision>68</cp:revision>
  <dcterms:created xsi:type="dcterms:W3CDTF">2014-07-17T06:04:50Z</dcterms:created>
  <dcterms:modified xsi:type="dcterms:W3CDTF">2016-01-24T21:26:44Z</dcterms:modified>
</cp:coreProperties>
</file>